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000241" y="10222075"/>
            <a:ext cx="658495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.xml"/><Relationship Id="rId3" Type="http://schemas.openxmlformats.org/officeDocument/2006/relationships/image" Target="../media/image1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java21days.com/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slide" Target="slide3.xml"/><Relationship Id="rId4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6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8.xml"/><Relationship Id="rId3" Type="http://schemas.openxmlformats.org/officeDocument/2006/relationships/image" Target="../media/image6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0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494" y="318313"/>
            <a:ext cx="6593205" cy="5146040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650" spc="-5" b="1">
                <a:latin typeface="Times New Roman"/>
                <a:cs typeface="Times New Roman"/>
              </a:rPr>
              <a:t>Expressions </a:t>
            </a:r>
            <a:r>
              <a:rPr dirty="0" sz="1650" b="1">
                <a:latin typeface="Times New Roman"/>
                <a:cs typeface="Times New Roman"/>
              </a:rPr>
              <a:t>and </a:t>
            </a:r>
            <a:r>
              <a:rPr dirty="0" sz="1650" spc="-5" b="1">
                <a:latin typeface="Times New Roman"/>
                <a:cs typeface="Times New Roman"/>
              </a:rPr>
              <a:t>Operators</a:t>
            </a:r>
            <a:endParaRPr sz="1650">
              <a:latin typeface="Times New Roman"/>
              <a:cs typeface="Times New Roman"/>
            </a:endParaRPr>
          </a:p>
          <a:p>
            <a:pPr marL="12700" marR="666115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An </a:t>
            </a:r>
            <a:r>
              <a:rPr dirty="0" sz="1450" spc="-15" i="1">
                <a:latin typeface="Times New Roman"/>
                <a:cs typeface="Times New Roman"/>
              </a:rPr>
              <a:t>expression </a:t>
            </a:r>
            <a:r>
              <a:rPr dirty="0" sz="1450" spc="-10">
                <a:latin typeface="Times New Roman"/>
                <a:cs typeface="Times New Roman"/>
              </a:rPr>
              <a:t>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statement that can convey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value. Some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most common  expressions are mathematical, such as in the following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examples:</a:t>
            </a:r>
            <a:endParaRPr sz="1450">
              <a:latin typeface="Times New Roman"/>
              <a:cs typeface="Times New Roman"/>
            </a:endParaRPr>
          </a:p>
          <a:p>
            <a:pPr marL="259079" marR="5173345">
              <a:lnSpc>
                <a:spcPts val="1220"/>
              </a:lnSpc>
              <a:spcBef>
                <a:spcPts val="63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x = 3; </a:t>
            </a: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y = x; </a:t>
            </a: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z = x *</a:t>
            </a:r>
            <a:r>
              <a:rPr dirty="0" sz="1050" spc="-5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y;</a:t>
            </a:r>
            <a:endParaRPr sz="1050">
              <a:latin typeface="Courier New"/>
              <a:cs typeface="Courier New"/>
            </a:endParaRPr>
          </a:p>
          <a:p>
            <a:pPr marL="12700" marR="104775">
              <a:lnSpc>
                <a:spcPct val="101400"/>
              </a:lnSpc>
              <a:spcBef>
                <a:spcPts val="670"/>
              </a:spcBef>
            </a:pPr>
            <a:r>
              <a:rPr dirty="0" sz="1450" spc="-10">
                <a:latin typeface="Times New Roman"/>
                <a:cs typeface="Times New Roman"/>
              </a:rPr>
              <a:t>All three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these statements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considered expressions; they convey values that can 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assigned to variables. The first assigns the literal 3 to the variable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10">
                <a:latin typeface="Times New Roman"/>
                <a:cs typeface="Times New Roman"/>
              </a:rPr>
              <a:t>. The second  assigns the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variable </a:t>
            </a:r>
            <a:r>
              <a:rPr dirty="0" sz="1450" spc="-10">
                <a:latin typeface="Courier New"/>
                <a:cs typeface="Courier New"/>
              </a:rPr>
              <a:t>x </a:t>
            </a:r>
            <a:r>
              <a:rPr dirty="0" sz="1450" spc="-10">
                <a:latin typeface="Times New Roman"/>
                <a:cs typeface="Times New Roman"/>
              </a:rPr>
              <a:t>to the variable </a:t>
            </a:r>
            <a:r>
              <a:rPr dirty="0" sz="1450" spc="-10">
                <a:latin typeface="Courier New"/>
                <a:cs typeface="Courier New"/>
              </a:rPr>
              <a:t>y</a:t>
            </a:r>
            <a:r>
              <a:rPr dirty="0" sz="1450" spc="-10">
                <a:latin typeface="Times New Roman"/>
                <a:cs typeface="Times New Roman"/>
              </a:rPr>
              <a:t>. In the third expression, the  multiplication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operator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*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multiply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y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integers,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result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stored  in the </a:t>
            </a:r>
            <a:r>
              <a:rPr dirty="0" sz="1450" spc="-10">
                <a:latin typeface="Courier New"/>
                <a:cs typeface="Courier New"/>
              </a:rPr>
              <a:t>z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integer.</a:t>
            </a:r>
            <a:endParaRPr sz="1450">
              <a:latin typeface="Times New Roman"/>
              <a:cs typeface="Times New Roman"/>
            </a:endParaRPr>
          </a:p>
          <a:p>
            <a:pPr marL="12700" marR="5080" indent="-635">
              <a:lnSpc>
                <a:spcPts val="1660"/>
              </a:lnSpc>
              <a:spcBef>
                <a:spcPts val="900"/>
              </a:spcBef>
            </a:pPr>
            <a:r>
              <a:rPr dirty="0" sz="1450" spc="-10">
                <a:latin typeface="Times New Roman"/>
                <a:cs typeface="Times New Roman"/>
              </a:rPr>
              <a:t>Expressions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any combination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variables, literals, and operators. They also can </a:t>
            </a:r>
            <a:r>
              <a:rPr dirty="0" sz="1450" spc="-5">
                <a:latin typeface="Times New Roman"/>
                <a:cs typeface="Times New Roman"/>
              </a:rPr>
              <a:t>be  </a:t>
            </a:r>
            <a:r>
              <a:rPr dirty="0" sz="1450" spc="-10">
                <a:latin typeface="Times New Roman"/>
                <a:cs typeface="Times New Roman"/>
              </a:rPr>
              <a:t>method calls because methods send back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value to the object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class that called the  method.</a:t>
            </a:r>
            <a:endParaRPr sz="1450">
              <a:latin typeface="Times New Roman"/>
              <a:cs typeface="Times New Roman"/>
            </a:endParaRPr>
          </a:p>
          <a:p>
            <a:pPr marL="12700" marR="62230" indent="-635">
              <a:lnSpc>
                <a:spcPts val="1660"/>
              </a:lnSpc>
              <a:spcBef>
                <a:spcPts val="710"/>
              </a:spcBef>
            </a:pPr>
            <a:r>
              <a:rPr dirty="0" sz="1450" spc="-10">
                <a:latin typeface="Times New Roman"/>
                <a:cs typeface="Times New Roman"/>
              </a:rPr>
              <a:t>The value conveyed by an expression is called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20" i="1">
                <a:latin typeface="Times New Roman"/>
                <a:cs typeface="Times New Roman"/>
              </a:rPr>
              <a:t>return </a:t>
            </a:r>
            <a:r>
              <a:rPr dirty="0" sz="1450" spc="-10" i="1">
                <a:latin typeface="Times New Roman"/>
                <a:cs typeface="Times New Roman"/>
              </a:rPr>
              <a:t>value</a:t>
            </a:r>
            <a:r>
              <a:rPr dirty="0" sz="1450" spc="-10">
                <a:latin typeface="Times New Roman"/>
                <a:cs typeface="Times New Roman"/>
              </a:rPr>
              <a:t>. This value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assigned  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and used in many other ways in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Java</a:t>
            </a:r>
            <a:r>
              <a:rPr dirty="0" sz="1450" spc="4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programs.</a:t>
            </a:r>
            <a:endParaRPr sz="1450">
              <a:latin typeface="Times New Roman"/>
              <a:cs typeface="Times New Roman"/>
            </a:endParaRPr>
          </a:p>
          <a:p>
            <a:pPr marL="12700" marR="221615" indent="-635">
              <a:lnSpc>
                <a:spcPts val="1660"/>
              </a:lnSpc>
              <a:spcBef>
                <a:spcPts val="715"/>
              </a:spcBef>
            </a:pPr>
            <a:r>
              <a:rPr dirty="0" sz="1450" spc="-10">
                <a:latin typeface="Times New Roman"/>
                <a:cs typeface="Times New Roman"/>
              </a:rPr>
              <a:t>Most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expressions in Java use operators such as </a:t>
            </a:r>
            <a:r>
              <a:rPr dirty="0" sz="1450" spc="-5">
                <a:latin typeface="Times New Roman"/>
                <a:cs typeface="Times New Roman"/>
              </a:rPr>
              <a:t>*. </a:t>
            </a:r>
            <a:r>
              <a:rPr dirty="0" sz="1450" spc="-10" i="1">
                <a:latin typeface="Times New Roman"/>
                <a:cs typeface="Times New Roman"/>
              </a:rPr>
              <a:t>Operators </a:t>
            </a:r>
            <a:r>
              <a:rPr dirty="0" sz="1450" spc="-10">
                <a:latin typeface="Times New Roman"/>
                <a:cs typeface="Times New Roman"/>
              </a:rPr>
              <a:t>are special symbols  used for mathematical functions, assignment statements, and logical</a:t>
            </a:r>
            <a:r>
              <a:rPr dirty="0" sz="1450" spc="6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comparisons.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5"/>
              </a:spcBef>
            </a:pPr>
            <a:r>
              <a:rPr dirty="0" sz="1650" spc="-5" b="1">
                <a:latin typeface="Times New Roman"/>
                <a:cs typeface="Times New Roman"/>
              </a:rPr>
              <a:t>Arithmetic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450" spc="-10">
                <a:latin typeface="Times New Roman"/>
                <a:cs typeface="Times New Roman"/>
              </a:rPr>
              <a:t>Five operators are used to accomplish basic arithmetic in Java, as shown in </a:t>
            </a:r>
            <a:r>
              <a:rPr dirty="0" u="sng" sz="1450" spc="-3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Table</a:t>
            </a:r>
            <a:r>
              <a:rPr dirty="0" u="sng" sz="1450" spc="114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2.3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09" y="5551779"/>
            <a:ext cx="6462775" cy="17652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498" y="7295173"/>
            <a:ext cx="6639559" cy="2870200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2093595">
              <a:lnSpc>
                <a:spcPct val="100000"/>
              </a:lnSpc>
              <a:spcBef>
                <a:spcPts val="735"/>
              </a:spcBef>
            </a:pPr>
            <a:r>
              <a:rPr dirty="0" sz="1450" spc="-35" b="1">
                <a:solidFill>
                  <a:srgbClr val="666666"/>
                </a:solidFill>
                <a:latin typeface="Times New Roman"/>
                <a:cs typeface="Times New Roman"/>
              </a:rPr>
              <a:t>TABLE </a:t>
            </a:r>
            <a:r>
              <a:rPr dirty="0" sz="1450" spc="-5" b="1">
                <a:solidFill>
                  <a:srgbClr val="666666"/>
                </a:solidFill>
                <a:latin typeface="Times New Roman"/>
                <a:cs typeface="Times New Roman"/>
              </a:rPr>
              <a:t>2.3 </a:t>
            </a:r>
            <a:r>
              <a:rPr dirty="0" sz="1450" spc="-10">
                <a:latin typeface="Times New Roman"/>
                <a:cs typeface="Times New Roman"/>
              </a:rPr>
              <a:t>Arithmetic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Operators</a:t>
            </a:r>
            <a:endParaRPr sz="1450">
              <a:latin typeface="Times New Roman"/>
              <a:cs typeface="Times New Roman"/>
            </a:endParaRPr>
          </a:p>
          <a:p>
            <a:pPr marL="12700" marR="219075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Each operator takes two operands,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on each side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20">
                <a:latin typeface="Times New Roman"/>
                <a:cs typeface="Times New Roman"/>
              </a:rPr>
              <a:t>operator. </a:t>
            </a:r>
            <a:r>
              <a:rPr dirty="0" sz="1450" spc="-10">
                <a:latin typeface="Times New Roman"/>
                <a:cs typeface="Times New Roman"/>
              </a:rPr>
              <a:t>The subtraction  operator also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 to negate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single operand, which is equivalent to multiplying  that operand by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–1.</a:t>
            </a:r>
            <a:endParaRPr sz="1450">
              <a:latin typeface="Times New Roman"/>
              <a:cs typeface="Times New Roman"/>
            </a:endParaRPr>
          </a:p>
          <a:p>
            <a:pPr algn="just" marL="12700" marR="5080" indent="-635">
              <a:lnSpc>
                <a:spcPts val="1660"/>
              </a:lnSpc>
              <a:spcBef>
                <a:spcPts val="710"/>
              </a:spcBef>
            </a:pPr>
            <a:r>
              <a:rPr dirty="0" sz="1450" spc="-10">
                <a:latin typeface="Times New Roman"/>
                <a:cs typeface="Times New Roman"/>
              </a:rPr>
              <a:t>One thing to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mindful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when performing division is the type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numbers being used. If  you store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division operation in an </a:t>
            </a:r>
            <a:r>
              <a:rPr dirty="0" sz="1450" spc="-15">
                <a:latin typeface="Times New Roman"/>
                <a:cs typeface="Times New Roman"/>
              </a:rPr>
              <a:t>integer, </a:t>
            </a:r>
            <a:r>
              <a:rPr dirty="0" sz="1450" spc="-10">
                <a:latin typeface="Times New Roman"/>
                <a:cs typeface="Times New Roman"/>
              </a:rPr>
              <a:t>the result is truncated to the next-lower whole  </a:t>
            </a:r>
            <a:r>
              <a:rPr dirty="0" sz="1450" spc="-15">
                <a:latin typeface="Times New Roman"/>
                <a:cs typeface="Times New Roman"/>
              </a:rPr>
              <a:t>number, </a:t>
            </a:r>
            <a:r>
              <a:rPr dirty="0" sz="1450" spc="-10">
                <a:latin typeface="Times New Roman"/>
                <a:cs typeface="Times New Roman"/>
              </a:rPr>
              <a:t>because the </a:t>
            </a:r>
            <a:r>
              <a:rPr dirty="0" sz="1450" spc="-10">
                <a:latin typeface="Courier New"/>
                <a:cs typeface="Courier New"/>
              </a:rPr>
              <a:t>int</a:t>
            </a:r>
            <a:r>
              <a:rPr dirty="0" sz="1450" spc="-45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data type </a:t>
            </a:r>
            <a:r>
              <a:rPr dirty="0" sz="1450" spc="-15">
                <a:latin typeface="Times New Roman"/>
                <a:cs typeface="Times New Roman"/>
              </a:rPr>
              <a:t>can’t </a:t>
            </a:r>
            <a:r>
              <a:rPr dirty="0" sz="1450" spc="-10">
                <a:latin typeface="Times New Roman"/>
                <a:cs typeface="Times New Roman"/>
              </a:rPr>
              <a:t>handle floating-point numbers.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50" spc="-10">
                <a:latin typeface="Times New Roman"/>
                <a:cs typeface="Times New Roman"/>
              </a:rPr>
              <a:t>For example, the expression </a:t>
            </a:r>
            <a:r>
              <a:rPr dirty="0" sz="1450" spc="-10">
                <a:latin typeface="Courier New"/>
                <a:cs typeface="Courier New"/>
              </a:rPr>
              <a:t>31 / 9</a:t>
            </a:r>
            <a:r>
              <a:rPr dirty="0" sz="1450" spc="-40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results in 3 if stored as an </a:t>
            </a:r>
            <a:r>
              <a:rPr dirty="0" sz="1450" spc="-20">
                <a:latin typeface="Times New Roman"/>
                <a:cs typeface="Times New Roman"/>
              </a:rPr>
              <a:t>integer.</a:t>
            </a:r>
            <a:endParaRPr sz="1450">
              <a:latin typeface="Times New Roman"/>
              <a:cs typeface="Times New Roman"/>
            </a:endParaRPr>
          </a:p>
          <a:p>
            <a:pPr marL="12700" marR="184150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Modulus division, which uses the </a:t>
            </a:r>
            <a:r>
              <a:rPr dirty="0" sz="1450" spc="-10">
                <a:latin typeface="Courier New"/>
                <a:cs typeface="Courier New"/>
              </a:rPr>
              <a:t>% </a:t>
            </a:r>
            <a:r>
              <a:rPr dirty="0" sz="1450" spc="-15">
                <a:latin typeface="Times New Roman"/>
                <a:cs typeface="Times New Roman"/>
              </a:rPr>
              <a:t>operator, </a:t>
            </a:r>
            <a:r>
              <a:rPr dirty="0" sz="1450" spc="-10">
                <a:latin typeface="Times New Roman"/>
                <a:cs typeface="Times New Roman"/>
              </a:rPr>
              <a:t>produces the remainder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division  operation. The expression </a:t>
            </a:r>
            <a:r>
              <a:rPr dirty="0" sz="1450" spc="-10">
                <a:latin typeface="Courier New"/>
                <a:cs typeface="Courier New"/>
              </a:rPr>
              <a:t>31 % 9</a:t>
            </a:r>
            <a:r>
              <a:rPr dirty="0" sz="1450" spc="-36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results in 4 because 31 divided by </a:t>
            </a:r>
            <a:r>
              <a:rPr dirty="0" sz="1450" spc="-5">
                <a:latin typeface="Times New Roman"/>
                <a:cs typeface="Times New Roman"/>
              </a:rPr>
              <a:t>9, </a:t>
            </a:r>
            <a:r>
              <a:rPr dirty="0" sz="1450" spc="-10">
                <a:latin typeface="Times New Roman"/>
                <a:cs typeface="Times New Roman"/>
              </a:rPr>
              <a:t>with the whole  number result </a:t>
            </a:r>
            <a:r>
              <a:rPr dirty="0" sz="1450" spc="-5">
                <a:latin typeface="Times New Roman"/>
                <a:cs typeface="Times New Roman"/>
              </a:rPr>
              <a:t>of 3, </a:t>
            </a:r>
            <a:r>
              <a:rPr dirty="0" sz="1450" spc="-10">
                <a:latin typeface="Times New Roman"/>
                <a:cs typeface="Times New Roman"/>
              </a:rPr>
              <a:t>leaves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remainder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4.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13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8608" y="448170"/>
            <a:ext cx="6471920" cy="3722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48608" y="4335341"/>
            <a:ext cx="6471920" cy="36676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492" y="8063459"/>
            <a:ext cx="6600825" cy="19100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169160">
              <a:lnSpc>
                <a:spcPct val="100000"/>
              </a:lnSpc>
              <a:spcBef>
                <a:spcPts val="90"/>
              </a:spcBef>
            </a:pPr>
            <a:r>
              <a:rPr dirty="0" sz="1450" spc="-35" b="1">
                <a:solidFill>
                  <a:srgbClr val="666666"/>
                </a:solidFill>
                <a:latin typeface="Times New Roman"/>
                <a:cs typeface="Times New Roman"/>
              </a:rPr>
              <a:t>TABLE </a:t>
            </a:r>
            <a:r>
              <a:rPr dirty="0" sz="1450" spc="-5" b="1">
                <a:solidFill>
                  <a:srgbClr val="666666"/>
                </a:solidFill>
                <a:latin typeface="Times New Roman"/>
                <a:cs typeface="Times New Roman"/>
              </a:rPr>
              <a:t>2.7 </a:t>
            </a:r>
            <a:r>
              <a:rPr dirty="0" sz="1450" spc="-10">
                <a:latin typeface="Times New Roman"/>
                <a:cs typeface="Times New Roman"/>
              </a:rPr>
              <a:t>Operator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Summary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dirty="0" sz="1650" spc="-5" b="1">
                <a:latin typeface="Times New Roman"/>
                <a:cs typeface="Times New Roman"/>
              </a:rPr>
              <a:t>Summary</a:t>
            </a:r>
            <a:endParaRPr sz="1650">
              <a:latin typeface="Times New Roman"/>
              <a:cs typeface="Times New Roman"/>
            </a:endParaRPr>
          </a:p>
          <a:p>
            <a:pPr marL="12700" marR="523875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Anyone who </a:t>
            </a:r>
            <a:r>
              <a:rPr dirty="0" sz="1450" spc="-5">
                <a:latin typeface="Times New Roman"/>
                <a:cs typeface="Times New Roman"/>
              </a:rPr>
              <a:t>pops </a:t>
            </a:r>
            <a:r>
              <a:rPr dirty="0" sz="1450" spc="-10">
                <a:latin typeface="Times New Roman"/>
                <a:cs typeface="Times New Roman"/>
              </a:rPr>
              <a:t>open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set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matryoshka dolls has to </a:t>
            </a:r>
            <a:r>
              <a:rPr dirty="0" sz="1450" spc="-5">
                <a:latin typeface="Times New Roman"/>
                <a:cs typeface="Times New Roman"/>
              </a:rPr>
              <a:t>be a </a:t>
            </a:r>
            <a:r>
              <a:rPr dirty="0" sz="1450" spc="-10">
                <a:latin typeface="Times New Roman"/>
                <a:cs typeface="Times New Roman"/>
              </a:rPr>
              <a:t>bit disappointed upon  reaching the smallest doll in the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group.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ts val="1660"/>
              </a:lnSpc>
              <a:spcBef>
                <a:spcPts val="715"/>
              </a:spcBef>
            </a:pPr>
            <a:r>
              <a:rPr dirty="0" sz="1450" spc="-30">
                <a:latin typeface="Times New Roman"/>
                <a:cs typeface="Times New Roman"/>
              </a:rPr>
              <a:t>Today </a:t>
            </a:r>
            <a:r>
              <a:rPr dirty="0" sz="1450" spc="-10">
                <a:latin typeface="Times New Roman"/>
                <a:cs typeface="Times New Roman"/>
              </a:rPr>
              <a:t>you reached </a:t>
            </a:r>
            <a:r>
              <a:rPr dirty="0" sz="1450" spc="-25">
                <a:latin typeface="Times New Roman"/>
                <a:cs typeface="Times New Roman"/>
              </a:rPr>
              <a:t>Java’s </a:t>
            </a:r>
            <a:r>
              <a:rPr dirty="0" sz="1450" spc="-10">
                <a:latin typeface="Times New Roman"/>
                <a:cs typeface="Times New Roman"/>
              </a:rPr>
              <a:t>smallest nesting doll. Using statements and expressions enables  you to begin building </a:t>
            </a:r>
            <a:r>
              <a:rPr dirty="0" sz="1450" spc="-15">
                <a:latin typeface="Times New Roman"/>
                <a:cs typeface="Times New Roman"/>
              </a:rPr>
              <a:t>effective </a:t>
            </a:r>
            <a:r>
              <a:rPr dirty="0" sz="1450" spc="-10">
                <a:latin typeface="Times New Roman"/>
                <a:cs typeface="Times New Roman"/>
              </a:rPr>
              <a:t>methods, which makes </a:t>
            </a:r>
            <a:r>
              <a:rPr dirty="0" sz="1450" spc="-15">
                <a:latin typeface="Times New Roman"/>
                <a:cs typeface="Times New Roman"/>
              </a:rPr>
              <a:t>effective </a:t>
            </a:r>
            <a:r>
              <a:rPr dirty="0" sz="1450" spc="-10">
                <a:latin typeface="Times New Roman"/>
                <a:cs typeface="Times New Roman"/>
              </a:rPr>
              <a:t>objects and classes  possible.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22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23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417184"/>
            <a:ext cx="6632575" cy="623633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196850">
              <a:lnSpc>
                <a:spcPts val="1660"/>
              </a:lnSpc>
              <a:spcBef>
                <a:spcPts val="210"/>
              </a:spcBef>
            </a:pPr>
            <a:r>
              <a:rPr dirty="0" sz="1450" spc="-30">
                <a:latin typeface="Times New Roman"/>
                <a:cs typeface="Times New Roman"/>
              </a:rPr>
              <a:t>Today </a:t>
            </a:r>
            <a:r>
              <a:rPr dirty="0" sz="1450" spc="-10">
                <a:latin typeface="Times New Roman"/>
                <a:cs typeface="Times New Roman"/>
              </a:rPr>
              <a:t>you learned about creating variables and assigning values to them.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also used  literals to represent numeric, </a:t>
            </a:r>
            <a:r>
              <a:rPr dirty="0" sz="1450" spc="-15">
                <a:latin typeface="Times New Roman"/>
                <a:cs typeface="Times New Roman"/>
              </a:rPr>
              <a:t>character, </a:t>
            </a:r>
            <a:r>
              <a:rPr dirty="0" sz="1450" spc="-10">
                <a:latin typeface="Times New Roman"/>
                <a:cs typeface="Times New Roman"/>
              </a:rPr>
              <a:t>and string values and worked with</a:t>
            </a:r>
            <a:r>
              <a:rPr dirty="0" sz="1450" spc="10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operators.</a:t>
            </a:r>
            <a:endParaRPr sz="1450">
              <a:latin typeface="Times New Roman"/>
              <a:cs typeface="Times New Roman"/>
            </a:endParaRPr>
          </a:p>
          <a:p>
            <a:pPr marL="203200">
              <a:lnSpc>
                <a:spcPts val="1610"/>
              </a:lnSpc>
              <a:tabLst>
                <a:tab pos="768985" algn="l"/>
              </a:tabLst>
            </a:pPr>
            <a:r>
              <a:rPr dirty="0" sz="1450" spc="-5">
                <a:latin typeface="Times New Roman"/>
                <a:cs typeface="Times New Roman"/>
              </a:rPr>
              <a:t>Later	, </a:t>
            </a:r>
            <a:r>
              <a:rPr dirty="0" sz="1450" spc="-10">
                <a:latin typeface="Times New Roman"/>
                <a:cs typeface="Times New Roman"/>
              </a:rPr>
              <a:t>you’ll </a:t>
            </a:r>
            <a:r>
              <a:rPr dirty="0" sz="1450" spc="-5">
                <a:latin typeface="Times New Roman"/>
                <a:cs typeface="Times New Roman"/>
              </a:rPr>
              <a:t>put </a:t>
            </a:r>
            <a:r>
              <a:rPr dirty="0" sz="1450" spc="-10">
                <a:latin typeface="Times New Roman"/>
                <a:cs typeface="Times New Roman"/>
              </a:rPr>
              <a:t>these skills to use developing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classes.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dirty="0" sz="1650" b="1">
                <a:latin typeface="Times New Roman"/>
                <a:cs typeface="Times New Roman"/>
              </a:rPr>
              <a:t>Q&amp;A</a:t>
            </a:r>
            <a:endParaRPr sz="1650">
              <a:latin typeface="Times New Roman"/>
              <a:cs typeface="Times New Roman"/>
            </a:endParaRPr>
          </a:p>
          <a:p>
            <a:pPr marL="441959" marR="5080" indent="-146685">
              <a:lnSpc>
                <a:spcPts val="1660"/>
              </a:lnSpc>
              <a:spcBef>
                <a:spcPts val="790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Q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What happens if </a:t>
            </a:r>
            <a:r>
              <a:rPr dirty="0" sz="1450" spc="-5" b="1">
                <a:latin typeface="Times New Roman"/>
                <a:cs typeface="Times New Roman"/>
              </a:rPr>
              <a:t>I </a:t>
            </a:r>
            <a:r>
              <a:rPr dirty="0" sz="1450" spc="-10" b="1">
                <a:latin typeface="Times New Roman"/>
                <a:cs typeface="Times New Roman"/>
              </a:rPr>
              <a:t>assign an integer value to a variable that is too large for that  variable to</a:t>
            </a:r>
            <a:r>
              <a:rPr dirty="0" sz="1450" spc="-5" b="1">
                <a:latin typeface="Times New Roman"/>
                <a:cs typeface="Times New Roman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hold?</a:t>
            </a:r>
            <a:endParaRPr sz="1450">
              <a:latin typeface="Times New Roman"/>
              <a:cs typeface="Times New Roman"/>
            </a:endParaRPr>
          </a:p>
          <a:p>
            <a:pPr marL="441959" marR="36195" indent="-146685">
              <a:lnSpc>
                <a:spcPct val="96400"/>
              </a:lnSpc>
              <a:spcBef>
                <a:spcPts val="655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A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Logically, </a:t>
            </a:r>
            <a:r>
              <a:rPr dirty="0" sz="1450" spc="-10">
                <a:latin typeface="Times New Roman"/>
                <a:cs typeface="Times New Roman"/>
              </a:rPr>
              <a:t>you might think that the variable is converted to the next-larger type, </a:t>
            </a:r>
            <a:r>
              <a:rPr dirty="0" sz="1450" spc="-5">
                <a:latin typeface="Times New Roman"/>
                <a:cs typeface="Times New Roman"/>
              </a:rPr>
              <a:t>but  </a:t>
            </a:r>
            <a:r>
              <a:rPr dirty="0" sz="1450" spc="-10">
                <a:latin typeface="Times New Roman"/>
                <a:cs typeface="Times New Roman"/>
              </a:rPr>
              <a:t>this </a:t>
            </a:r>
            <a:r>
              <a:rPr dirty="0" sz="1450" spc="-15">
                <a:latin typeface="Times New Roman"/>
                <a:cs typeface="Times New Roman"/>
              </a:rPr>
              <a:t>isn’t </a:t>
            </a:r>
            <a:r>
              <a:rPr dirty="0" sz="1450" spc="-10">
                <a:latin typeface="Times New Roman"/>
                <a:cs typeface="Times New Roman"/>
              </a:rPr>
              <a:t>what happens. Instead, an </a:t>
            </a:r>
            <a:r>
              <a:rPr dirty="0" sz="1450" spc="-10" i="1">
                <a:latin typeface="Times New Roman"/>
                <a:cs typeface="Times New Roman"/>
              </a:rPr>
              <a:t>overflow </a:t>
            </a:r>
            <a:r>
              <a:rPr dirty="0" sz="1450" spc="-10">
                <a:latin typeface="Times New Roman"/>
                <a:cs typeface="Times New Roman"/>
              </a:rPr>
              <a:t>occurs—a situation in which the  number wraps around from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size extreme to the </a:t>
            </a:r>
            <a:r>
              <a:rPr dirty="0" sz="1450" spc="-20">
                <a:latin typeface="Times New Roman"/>
                <a:cs typeface="Times New Roman"/>
              </a:rPr>
              <a:t>other. </a:t>
            </a:r>
            <a:r>
              <a:rPr dirty="0" sz="1450" spc="-10">
                <a:latin typeface="Times New Roman"/>
                <a:cs typeface="Times New Roman"/>
              </a:rPr>
              <a:t>An example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overflow  would </a:t>
            </a:r>
            <a:r>
              <a:rPr dirty="0" sz="1450" spc="-5">
                <a:latin typeface="Times New Roman"/>
                <a:cs typeface="Times New Roman"/>
              </a:rPr>
              <a:t>be a </a:t>
            </a:r>
            <a:r>
              <a:rPr dirty="0" sz="1450" spc="-10">
                <a:latin typeface="Courier New"/>
                <a:cs typeface="Courier New"/>
              </a:rPr>
              <a:t>byte </a:t>
            </a:r>
            <a:r>
              <a:rPr dirty="0" sz="1450" spc="-10">
                <a:latin typeface="Times New Roman"/>
                <a:cs typeface="Times New Roman"/>
              </a:rPr>
              <a:t>variable that goes from 127 (an acceptable value) to 128  (unacceptable). It would wrap around to the lowest acceptable value, which is </a:t>
            </a:r>
            <a:r>
              <a:rPr dirty="0" sz="1450" spc="-5">
                <a:latin typeface="Times New Roman"/>
                <a:cs typeface="Times New Roman"/>
              </a:rPr>
              <a:t>–128,  </a:t>
            </a:r>
            <a:r>
              <a:rPr dirty="0" sz="1450" spc="-10">
                <a:latin typeface="Times New Roman"/>
                <a:cs typeface="Times New Roman"/>
              </a:rPr>
              <a:t>and start counting upward from there. Overflow </a:t>
            </a:r>
            <a:r>
              <a:rPr dirty="0" sz="1450" spc="-15">
                <a:latin typeface="Times New Roman"/>
                <a:cs typeface="Times New Roman"/>
              </a:rPr>
              <a:t>isn’t </a:t>
            </a:r>
            <a:r>
              <a:rPr dirty="0" sz="1450" spc="-10">
                <a:latin typeface="Times New Roman"/>
                <a:cs typeface="Times New Roman"/>
              </a:rPr>
              <a:t>something you can readily  detect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program, so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sure to give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numeric variables plenty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living space  in their chosen data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type.</a:t>
            </a:r>
            <a:endParaRPr sz="1450">
              <a:latin typeface="Times New Roman"/>
              <a:cs typeface="Times New Roman"/>
            </a:endParaRPr>
          </a:p>
          <a:p>
            <a:pPr marL="441959" marR="41275">
              <a:lnSpc>
                <a:spcPct val="99300"/>
              </a:lnSpc>
              <a:spcBef>
                <a:spcPts val="645"/>
              </a:spcBef>
            </a:pPr>
            <a:r>
              <a:rPr dirty="0" sz="1450" spc="-10">
                <a:latin typeface="Times New Roman"/>
                <a:cs typeface="Times New Roman"/>
              </a:rPr>
              <a:t>Small data types like </a:t>
            </a:r>
            <a:r>
              <a:rPr dirty="0" sz="1450" spc="-10">
                <a:latin typeface="Courier New"/>
                <a:cs typeface="Courier New"/>
              </a:rPr>
              <a:t>byte </a:t>
            </a:r>
            <a:r>
              <a:rPr dirty="0" sz="1450" spc="-10">
                <a:latin typeface="Times New Roman"/>
                <a:cs typeface="Times New Roman"/>
              </a:rPr>
              <a:t>were more necessary when computers had much less  memory than they do today and every byte counted. </a:t>
            </a:r>
            <a:r>
              <a:rPr dirty="0" sz="1450" spc="-40">
                <a:latin typeface="Times New Roman"/>
                <a:cs typeface="Times New Roman"/>
              </a:rPr>
              <a:t>Today, </a:t>
            </a:r>
            <a:r>
              <a:rPr dirty="0" sz="1450" spc="-10">
                <a:latin typeface="Times New Roman"/>
                <a:cs typeface="Times New Roman"/>
              </a:rPr>
              <a:t>with plentiful memory  and hard disk space measured in terabytes, it is better to use </a:t>
            </a:r>
            <a:r>
              <a:rPr dirty="0" sz="1450" spc="-15">
                <a:latin typeface="Times New Roman"/>
                <a:cs typeface="Times New Roman"/>
              </a:rPr>
              <a:t>larger </a:t>
            </a:r>
            <a:r>
              <a:rPr dirty="0" sz="1450" spc="-10">
                <a:latin typeface="Times New Roman"/>
                <a:cs typeface="Times New Roman"/>
              </a:rPr>
              <a:t>data types like  </a:t>
            </a:r>
            <a:r>
              <a:rPr dirty="0" sz="1450" spc="-10">
                <a:latin typeface="Courier New"/>
                <a:cs typeface="Courier New"/>
              </a:rPr>
              <a:t>int</a:t>
            </a:r>
            <a:r>
              <a:rPr dirty="0" sz="1450" spc="-34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 ensure that you have enough space to store all possible values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particular  variable.</a:t>
            </a:r>
            <a:endParaRPr sz="1450">
              <a:latin typeface="Times New Roman"/>
              <a:cs typeface="Times New Roman"/>
            </a:endParaRPr>
          </a:p>
          <a:p>
            <a:pPr marL="441959" marR="752475" indent="-146685">
              <a:lnSpc>
                <a:spcPts val="1660"/>
              </a:lnSpc>
              <a:spcBef>
                <a:spcPts val="760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Q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Why does Java have all these shorthand operators for arithmetic and  assignment? </a:t>
            </a:r>
            <a:r>
              <a:rPr dirty="0" sz="1450" spc="-20" b="1">
                <a:latin typeface="Times New Roman"/>
                <a:cs typeface="Times New Roman"/>
              </a:rPr>
              <a:t>It’s </a:t>
            </a:r>
            <a:r>
              <a:rPr dirty="0" sz="1450" spc="-15" b="1">
                <a:latin typeface="Times New Roman"/>
                <a:cs typeface="Times New Roman"/>
              </a:rPr>
              <a:t>really </a:t>
            </a:r>
            <a:r>
              <a:rPr dirty="0" sz="1450" spc="-10" b="1">
                <a:latin typeface="Times New Roman"/>
                <a:cs typeface="Times New Roman"/>
              </a:rPr>
              <a:t>hard to </a:t>
            </a:r>
            <a:r>
              <a:rPr dirty="0" sz="1450" spc="-15" b="1">
                <a:latin typeface="Times New Roman"/>
                <a:cs typeface="Times New Roman"/>
              </a:rPr>
              <a:t>read </a:t>
            </a:r>
            <a:r>
              <a:rPr dirty="0" sz="1450" spc="-10" b="1">
                <a:latin typeface="Times New Roman"/>
                <a:cs typeface="Times New Roman"/>
              </a:rPr>
              <a:t>that</a:t>
            </a:r>
            <a:r>
              <a:rPr dirty="0" sz="1450" spc="40" b="1">
                <a:latin typeface="Times New Roman"/>
                <a:cs typeface="Times New Roman"/>
              </a:rPr>
              <a:t> </a:t>
            </a:r>
            <a:r>
              <a:rPr dirty="0" sz="1450" spc="-30" b="1">
                <a:latin typeface="Times New Roman"/>
                <a:cs typeface="Times New Roman"/>
              </a:rPr>
              <a:t>way.</a:t>
            </a:r>
            <a:endParaRPr sz="1450">
              <a:latin typeface="Times New Roman"/>
              <a:cs typeface="Times New Roman"/>
            </a:endParaRPr>
          </a:p>
          <a:p>
            <a:pPr marL="441959" marR="67945" indent="-146685">
              <a:lnSpc>
                <a:spcPts val="1660"/>
              </a:lnSpc>
              <a:spcBef>
                <a:spcPts val="715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A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Java’s </a:t>
            </a:r>
            <a:r>
              <a:rPr dirty="0" sz="1450" spc="-10">
                <a:latin typeface="Times New Roman"/>
                <a:cs typeface="Times New Roman"/>
              </a:rPr>
              <a:t>syntax is based on C++, which is based on C (more Russian nesting doll  behavior). C is an expert language that values programming power over </a:t>
            </a:r>
            <a:r>
              <a:rPr dirty="0" sz="1450" spc="-20">
                <a:latin typeface="Times New Roman"/>
                <a:cs typeface="Times New Roman"/>
              </a:rPr>
              <a:t>readability,  </a:t>
            </a:r>
            <a:r>
              <a:rPr dirty="0" sz="1450" spc="-10">
                <a:latin typeface="Times New Roman"/>
                <a:cs typeface="Times New Roman"/>
              </a:rPr>
              <a:t>and the shorthand operators are </a:t>
            </a:r>
            <a:r>
              <a:rPr dirty="0" sz="1450" spc="-5">
                <a:latin typeface="Times New Roman"/>
                <a:cs typeface="Times New Roman"/>
              </a:rPr>
              <a:t>one of </a:t>
            </a:r>
            <a:r>
              <a:rPr dirty="0" sz="1450" spc="-10">
                <a:latin typeface="Times New Roman"/>
                <a:cs typeface="Times New Roman"/>
              </a:rPr>
              <a:t>the legacies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that design </a:t>
            </a:r>
            <a:r>
              <a:rPr dirty="0" sz="1450" spc="-20">
                <a:latin typeface="Times New Roman"/>
                <a:cs typeface="Times New Roman"/>
              </a:rPr>
              <a:t>priority. </a:t>
            </a:r>
            <a:r>
              <a:rPr dirty="0" sz="1450" spc="-10">
                <a:latin typeface="Times New Roman"/>
                <a:cs typeface="Times New Roman"/>
              </a:rPr>
              <a:t>Using  them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program </a:t>
            </a:r>
            <a:r>
              <a:rPr dirty="0" sz="1450" spc="-15">
                <a:latin typeface="Times New Roman"/>
                <a:cs typeface="Times New Roman"/>
              </a:rPr>
              <a:t>isn’t </a:t>
            </a:r>
            <a:r>
              <a:rPr dirty="0" sz="1450" spc="-10">
                <a:latin typeface="Times New Roman"/>
                <a:cs typeface="Times New Roman"/>
              </a:rPr>
              <a:t>required because </a:t>
            </a:r>
            <a:r>
              <a:rPr dirty="0" sz="1450" spc="-15">
                <a:latin typeface="Times New Roman"/>
                <a:cs typeface="Times New Roman"/>
              </a:rPr>
              <a:t>effective </a:t>
            </a:r>
            <a:r>
              <a:rPr dirty="0" sz="1450" spc="-10">
                <a:latin typeface="Times New Roman"/>
                <a:cs typeface="Times New Roman"/>
              </a:rPr>
              <a:t>substitutes are available, so you  can avoid them in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own programming if you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prefer.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37" y="8943240"/>
            <a:ext cx="4339590" cy="68262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650" spc="-5" b="1">
                <a:latin typeface="Times New Roman"/>
                <a:cs typeface="Times New Roman"/>
              </a:rPr>
              <a:t>Q</a:t>
            </a:r>
            <a:r>
              <a:rPr dirty="0" sz="1650" spc="-5" b="1">
                <a:latin typeface="Times New Roman"/>
                <a:cs typeface="Times New Roman"/>
              </a:rPr>
              <a:t>u</a:t>
            </a:r>
            <a:r>
              <a:rPr dirty="0" sz="1650" spc="-5" b="1">
                <a:latin typeface="Times New Roman"/>
                <a:cs typeface="Times New Roman"/>
              </a:rPr>
              <a:t>iz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450" spc="-10">
                <a:latin typeface="Times New Roman"/>
                <a:cs typeface="Times New Roman"/>
              </a:rPr>
              <a:t>Review </a:t>
            </a:r>
            <a:r>
              <a:rPr dirty="0" sz="1450" spc="-20">
                <a:latin typeface="Times New Roman"/>
                <a:cs typeface="Times New Roman"/>
              </a:rPr>
              <a:t>today’s </a:t>
            </a:r>
            <a:r>
              <a:rPr dirty="0" sz="1450" spc="-10">
                <a:latin typeface="Times New Roman"/>
                <a:cs typeface="Times New Roman"/>
              </a:rPr>
              <a:t>material by taking this three-question</a:t>
            </a:r>
            <a:r>
              <a:rPr dirty="0" sz="1450" spc="6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quiz.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7500" y="318313"/>
            <a:ext cx="6795770" cy="10057130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39700">
              <a:lnSpc>
                <a:spcPct val="100000"/>
              </a:lnSpc>
              <a:spcBef>
                <a:spcPts val="885"/>
              </a:spcBef>
            </a:pPr>
            <a:r>
              <a:rPr dirty="0" sz="1650" spc="-5" b="1">
                <a:latin typeface="Times New Roman"/>
                <a:cs typeface="Times New Roman"/>
              </a:rPr>
              <a:t>Questions</a:t>
            </a:r>
            <a:endParaRPr sz="1650">
              <a:latin typeface="Times New Roman"/>
              <a:cs typeface="Times New Roman"/>
            </a:endParaRPr>
          </a:p>
          <a:p>
            <a:pPr marL="578485" indent="-182880">
              <a:lnSpc>
                <a:spcPct val="100000"/>
              </a:lnSpc>
              <a:spcBef>
                <a:spcPts val="665"/>
              </a:spcBef>
              <a:buAutoNum type="arabicPeriod"/>
              <a:tabLst>
                <a:tab pos="578485" algn="l"/>
              </a:tabLst>
            </a:pPr>
            <a:r>
              <a:rPr dirty="0" sz="1450" spc="-10">
                <a:latin typeface="Times New Roman"/>
                <a:cs typeface="Times New Roman"/>
              </a:rPr>
              <a:t>W</a:t>
            </a:r>
            <a:r>
              <a:rPr dirty="0" sz="1450" spc="-10">
                <a:latin typeface="Times New Roman"/>
                <a:cs typeface="Times New Roman"/>
              </a:rPr>
              <a:t>hich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following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valid value for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boolean</a:t>
            </a:r>
            <a:r>
              <a:rPr dirty="0" sz="1450" spc="-47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variable?</a:t>
            </a:r>
            <a:endParaRPr sz="1450">
              <a:latin typeface="Times New Roman"/>
              <a:cs typeface="Times New Roman"/>
            </a:endParaRPr>
          </a:p>
          <a:p>
            <a:pPr lvl="1" marL="829310" indent="-223520">
              <a:lnSpc>
                <a:spcPct val="100000"/>
              </a:lnSpc>
              <a:spcBef>
                <a:spcPts val="785"/>
              </a:spcBef>
              <a:buFont typeface="Times New Roman"/>
              <a:buAutoNum type="alphaUcPeriod"/>
              <a:tabLst>
                <a:tab pos="829310" algn="l"/>
              </a:tabLst>
            </a:pPr>
            <a:r>
              <a:rPr dirty="0" sz="1450" spc="-10">
                <a:latin typeface="Times New Roman"/>
                <a:cs typeface="Times New Roman"/>
              </a:rPr>
              <a:t>“false”</a:t>
            </a:r>
            <a:endParaRPr sz="1450">
              <a:latin typeface="Times New Roman"/>
              <a:cs typeface="Times New Roman"/>
            </a:endParaRPr>
          </a:p>
          <a:p>
            <a:pPr lvl="1" marL="819150" indent="-213360">
              <a:lnSpc>
                <a:spcPct val="100000"/>
              </a:lnSpc>
              <a:spcBef>
                <a:spcPts val="635"/>
              </a:spcBef>
              <a:buFont typeface="Times New Roman"/>
              <a:buAutoNum type="alphaUcPeriod"/>
              <a:tabLst>
                <a:tab pos="819785" algn="l"/>
              </a:tabLst>
            </a:pPr>
            <a:r>
              <a:rPr dirty="0" sz="1450" spc="-15">
                <a:latin typeface="Courier New"/>
                <a:cs typeface="Courier New"/>
              </a:rPr>
              <a:t>false</a:t>
            </a:r>
            <a:endParaRPr sz="1450">
              <a:latin typeface="Courier New"/>
              <a:cs typeface="Courier New"/>
            </a:endParaRPr>
          </a:p>
          <a:p>
            <a:pPr lvl="1" marL="829310" indent="-223520">
              <a:lnSpc>
                <a:spcPct val="100000"/>
              </a:lnSpc>
              <a:spcBef>
                <a:spcPts val="780"/>
              </a:spcBef>
              <a:buFont typeface="Times New Roman"/>
              <a:buAutoNum type="alphaUcPeriod"/>
              <a:tabLst>
                <a:tab pos="829310" algn="l"/>
              </a:tabLst>
            </a:pPr>
            <a:r>
              <a:rPr dirty="0" sz="1450" spc="-10">
                <a:latin typeface="Times New Roman"/>
                <a:cs typeface="Times New Roman"/>
              </a:rPr>
              <a:t>10</a:t>
            </a:r>
            <a:endParaRPr sz="1450">
              <a:latin typeface="Times New Roman"/>
              <a:cs typeface="Times New Roman"/>
            </a:endParaRPr>
          </a:p>
          <a:p>
            <a:pPr marL="578485" indent="-182880">
              <a:lnSpc>
                <a:spcPct val="100000"/>
              </a:lnSpc>
              <a:spcBef>
                <a:spcPts val="635"/>
              </a:spcBef>
              <a:buAutoNum type="arabicPeriod"/>
              <a:tabLst>
                <a:tab pos="578485" algn="l"/>
              </a:tabLst>
            </a:pPr>
            <a:r>
              <a:rPr dirty="0" sz="1450" spc="-10">
                <a:latin typeface="Times New Roman"/>
                <a:cs typeface="Times New Roman"/>
              </a:rPr>
              <a:t>W</a:t>
            </a:r>
            <a:r>
              <a:rPr dirty="0" sz="1450" spc="-10">
                <a:latin typeface="Times New Roman"/>
                <a:cs typeface="Times New Roman"/>
              </a:rPr>
              <a:t>hich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these is </a:t>
            </a:r>
            <a:r>
              <a:rPr dirty="0" sz="1450" spc="-15">
                <a:latin typeface="Times New Roman"/>
                <a:cs typeface="Times New Roman"/>
              </a:rPr>
              <a:t>NOT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convention for naming variables in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Java?</a:t>
            </a:r>
            <a:endParaRPr sz="1450">
              <a:latin typeface="Times New Roman"/>
              <a:cs typeface="Times New Roman"/>
            </a:endParaRPr>
          </a:p>
          <a:p>
            <a:pPr lvl="1" marL="751840" marR="325120" indent="-146050">
              <a:lnSpc>
                <a:spcPts val="1660"/>
              </a:lnSpc>
              <a:spcBef>
                <a:spcPts val="760"/>
              </a:spcBef>
              <a:buFont typeface="Times New Roman"/>
              <a:buAutoNum type="alphaUcPeriod"/>
              <a:tabLst>
                <a:tab pos="829310" algn="l"/>
              </a:tabLst>
            </a:pPr>
            <a:r>
              <a:rPr dirty="0" sz="1450" spc="-10">
                <a:latin typeface="Times New Roman"/>
                <a:cs typeface="Times New Roman"/>
              </a:rPr>
              <a:t>After the first word in the variable name, each successive word begins with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Times New Roman"/>
                <a:cs typeface="Times New Roman"/>
              </a:rPr>
              <a:t>capital </a:t>
            </a:r>
            <a:r>
              <a:rPr dirty="0" sz="1450" spc="-20">
                <a:latin typeface="Times New Roman"/>
                <a:cs typeface="Times New Roman"/>
              </a:rPr>
              <a:t>letter.</a:t>
            </a:r>
            <a:endParaRPr sz="1450">
              <a:latin typeface="Times New Roman"/>
              <a:cs typeface="Times New Roman"/>
            </a:endParaRPr>
          </a:p>
          <a:p>
            <a:pPr lvl="1" marL="819150" indent="-213360">
              <a:lnSpc>
                <a:spcPct val="100000"/>
              </a:lnSpc>
              <a:spcBef>
                <a:spcPts val="590"/>
              </a:spcBef>
              <a:buFont typeface="Times New Roman"/>
              <a:buAutoNum type="alphaUcPeriod"/>
              <a:tabLst>
                <a:tab pos="819785" algn="l"/>
              </a:tabLst>
            </a:pPr>
            <a:r>
              <a:rPr dirty="0" sz="1450" spc="-10">
                <a:latin typeface="Times New Roman"/>
                <a:cs typeface="Times New Roman"/>
              </a:rPr>
              <a:t>The first letter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variable name is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lowercase.</a:t>
            </a:r>
            <a:endParaRPr sz="1450">
              <a:latin typeface="Times New Roman"/>
              <a:cs typeface="Times New Roman"/>
            </a:endParaRPr>
          </a:p>
          <a:p>
            <a:pPr lvl="1" marL="829310" indent="-223520">
              <a:lnSpc>
                <a:spcPct val="100000"/>
              </a:lnSpc>
              <a:spcBef>
                <a:spcPts val="640"/>
              </a:spcBef>
              <a:buFont typeface="Times New Roman"/>
              <a:buAutoNum type="alphaUcPeriod"/>
              <a:tabLst>
                <a:tab pos="829310" algn="l"/>
              </a:tabLst>
            </a:pPr>
            <a:r>
              <a:rPr dirty="0" sz="1450" spc="-10">
                <a:latin typeface="Times New Roman"/>
                <a:cs typeface="Times New Roman"/>
              </a:rPr>
              <a:t>All letters are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capitalized.</a:t>
            </a:r>
            <a:endParaRPr sz="1450">
              <a:latin typeface="Times New Roman"/>
              <a:cs typeface="Times New Roman"/>
            </a:endParaRPr>
          </a:p>
          <a:p>
            <a:pPr marL="578485" indent="-182880">
              <a:lnSpc>
                <a:spcPct val="100000"/>
              </a:lnSpc>
              <a:spcBef>
                <a:spcPts val="635"/>
              </a:spcBef>
              <a:buAutoNum type="arabicPeriod"/>
              <a:tabLst>
                <a:tab pos="578485" algn="l"/>
              </a:tabLst>
            </a:pPr>
            <a:r>
              <a:rPr dirty="0" sz="1450" spc="-10">
                <a:latin typeface="Times New Roman"/>
                <a:cs typeface="Times New Roman"/>
              </a:rPr>
              <a:t>W</a:t>
            </a:r>
            <a:r>
              <a:rPr dirty="0" sz="1450" spc="-10">
                <a:latin typeface="Times New Roman"/>
                <a:cs typeface="Times New Roman"/>
              </a:rPr>
              <a:t>hich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these data types holds numbers from </a:t>
            </a:r>
            <a:r>
              <a:rPr dirty="0" sz="1450" spc="-5">
                <a:latin typeface="Times New Roman"/>
                <a:cs typeface="Times New Roman"/>
              </a:rPr>
              <a:t>–32,768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32,767?</a:t>
            </a:r>
            <a:endParaRPr sz="1450">
              <a:latin typeface="Times New Roman"/>
              <a:cs typeface="Times New Roman"/>
            </a:endParaRPr>
          </a:p>
          <a:p>
            <a:pPr lvl="1" marL="829310" indent="-223520">
              <a:lnSpc>
                <a:spcPct val="100000"/>
              </a:lnSpc>
              <a:spcBef>
                <a:spcPts val="635"/>
              </a:spcBef>
              <a:buFont typeface="Times New Roman"/>
              <a:buAutoNum type="alphaUcPeriod"/>
              <a:tabLst>
                <a:tab pos="829310" algn="l"/>
              </a:tabLst>
            </a:pPr>
            <a:r>
              <a:rPr dirty="0" sz="1450" spc="-10">
                <a:latin typeface="Courier New"/>
                <a:cs typeface="Courier New"/>
              </a:rPr>
              <a:t>char</a:t>
            </a:r>
            <a:endParaRPr sz="1450">
              <a:latin typeface="Courier New"/>
              <a:cs typeface="Courier New"/>
            </a:endParaRPr>
          </a:p>
          <a:p>
            <a:pPr lvl="1" marL="819150" indent="-213360">
              <a:lnSpc>
                <a:spcPct val="100000"/>
              </a:lnSpc>
              <a:spcBef>
                <a:spcPts val="780"/>
              </a:spcBef>
              <a:buFont typeface="Times New Roman"/>
              <a:buAutoNum type="alphaUcPeriod"/>
              <a:tabLst>
                <a:tab pos="819785" algn="l"/>
              </a:tabLst>
            </a:pPr>
            <a:r>
              <a:rPr dirty="0" sz="1450" spc="-10">
                <a:latin typeface="Courier New"/>
                <a:cs typeface="Courier New"/>
              </a:rPr>
              <a:t>byte</a:t>
            </a:r>
            <a:endParaRPr sz="1450">
              <a:latin typeface="Courier New"/>
              <a:cs typeface="Courier New"/>
            </a:endParaRPr>
          </a:p>
          <a:p>
            <a:pPr lvl="1" marL="829310" indent="-223520">
              <a:lnSpc>
                <a:spcPct val="100000"/>
              </a:lnSpc>
              <a:spcBef>
                <a:spcPts val="780"/>
              </a:spcBef>
              <a:buFont typeface="Times New Roman"/>
              <a:buAutoNum type="alphaUcPeriod"/>
              <a:tabLst>
                <a:tab pos="829310" algn="l"/>
              </a:tabLst>
            </a:pPr>
            <a:r>
              <a:rPr dirty="0" sz="1450" spc="-15">
                <a:latin typeface="Courier New"/>
                <a:cs typeface="Courier New"/>
              </a:rPr>
              <a:t>short</a:t>
            </a:r>
            <a:endParaRPr sz="14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1778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Quiz</a:t>
            </a:r>
            <a:endParaRPr sz="1400">
              <a:latin typeface="Arial"/>
              <a:cs typeface="Arial"/>
            </a:endParaRPr>
          </a:p>
          <a:p>
            <a:pPr marL="177800" marR="2033905">
              <a:lnSpc>
                <a:spcPct val="101200"/>
              </a:lnSpc>
            </a:pPr>
            <a:r>
              <a:rPr dirty="0" sz="1400">
                <a:latin typeface="Arial"/>
                <a:cs typeface="Arial"/>
              </a:rPr>
              <a:t>Review today’s material by taking this three-question</a:t>
            </a:r>
            <a:r>
              <a:rPr dirty="0" sz="1400" spc="-10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quiz.  Questions</a:t>
            </a:r>
            <a:endParaRPr sz="1400">
              <a:latin typeface="Arial"/>
              <a:cs typeface="Arial"/>
            </a:endParaRPr>
          </a:p>
          <a:p>
            <a:pPr marL="375285" indent="-197485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375920" algn="l"/>
              </a:tabLst>
            </a:pPr>
            <a:r>
              <a:rPr dirty="0" sz="1400">
                <a:latin typeface="Arial"/>
                <a:cs typeface="Arial"/>
              </a:rPr>
              <a:t>Which of the following is a valid value for a boolean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variable?</a:t>
            </a:r>
            <a:endParaRPr sz="1400">
              <a:latin typeface="Arial"/>
              <a:cs typeface="Arial"/>
            </a:endParaRPr>
          </a:p>
          <a:p>
            <a:pPr lvl="1" marL="691515" indent="-217804">
              <a:lnSpc>
                <a:spcPct val="100000"/>
              </a:lnSpc>
              <a:spcBef>
                <a:spcPts val="20"/>
              </a:spcBef>
              <a:buAutoNum type="alphaUcPeriod"/>
              <a:tabLst>
                <a:tab pos="692150" algn="l"/>
              </a:tabLst>
            </a:pPr>
            <a:r>
              <a:rPr dirty="0" sz="1400">
                <a:latin typeface="Arial"/>
                <a:cs typeface="Arial"/>
              </a:rPr>
              <a:t>“false”</a:t>
            </a:r>
            <a:endParaRPr sz="1400">
              <a:latin typeface="Arial"/>
              <a:cs typeface="Arial"/>
            </a:endParaRPr>
          </a:p>
          <a:p>
            <a:pPr lvl="1" marL="691515" indent="-217804">
              <a:lnSpc>
                <a:spcPct val="100000"/>
              </a:lnSpc>
              <a:spcBef>
                <a:spcPts val="20"/>
              </a:spcBef>
              <a:buFont typeface="Arial"/>
              <a:buAutoNum type="alphaUcPeriod"/>
              <a:tabLst>
                <a:tab pos="692150" algn="l"/>
              </a:tabLst>
            </a:pPr>
            <a:r>
              <a:rPr dirty="0" sz="1400">
                <a:latin typeface="Arial"/>
                <a:cs typeface="Arial"/>
              </a:rPr>
              <a:t>false</a:t>
            </a:r>
            <a:endParaRPr sz="1400">
              <a:latin typeface="Arial"/>
              <a:cs typeface="Arial"/>
            </a:endParaRPr>
          </a:p>
          <a:p>
            <a:pPr lvl="1" marL="701040" indent="-227329">
              <a:lnSpc>
                <a:spcPct val="100000"/>
              </a:lnSpc>
              <a:spcBef>
                <a:spcPts val="20"/>
              </a:spcBef>
              <a:buFont typeface="Arial"/>
              <a:buAutoNum type="alphaUcPeriod"/>
              <a:tabLst>
                <a:tab pos="701675" algn="l"/>
              </a:tabLst>
            </a:pPr>
            <a:r>
              <a:rPr dirty="0" sz="1400"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  <a:p>
            <a:pPr marL="375285" indent="-197485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375920" algn="l"/>
              </a:tabLst>
            </a:pPr>
            <a:r>
              <a:rPr dirty="0" sz="1400">
                <a:latin typeface="Arial"/>
                <a:cs typeface="Arial"/>
              </a:rPr>
              <a:t>Which of these is NOT a convention for naming variables in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Java?</a:t>
            </a:r>
            <a:endParaRPr sz="1400">
              <a:latin typeface="Arial"/>
              <a:cs typeface="Arial"/>
            </a:endParaRPr>
          </a:p>
          <a:p>
            <a:pPr lvl="1" marL="671195" marR="77470" indent="-197485">
              <a:lnSpc>
                <a:spcPct val="101200"/>
              </a:lnSpc>
              <a:buFont typeface="Arial"/>
              <a:buAutoNum type="alphaUcPeriod"/>
              <a:tabLst>
                <a:tab pos="692150" algn="l"/>
              </a:tabLst>
            </a:pPr>
            <a:r>
              <a:rPr dirty="0" sz="1400">
                <a:latin typeface="Arial"/>
                <a:cs typeface="Arial"/>
              </a:rPr>
              <a:t>After</a:t>
            </a:r>
            <a:r>
              <a:rPr dirty="0" sz="1400">
                <a:latin typeface="Arial"/>
                <a:cs typeface="Arial"/>
              </a:rPr>
              <a:t> the first word in the variable name, each successive word begins with</a:t>
            </a:r>
            <a:r>
              <a:rPr dirty="0" sz="1400" spc="-10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  capital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letter.</a:t>
            </a:r>
            <a:endParaRPr sz="1400">
              <a:latin typeface="Arial"/>
              <a:cs typeface="Arial"/>
            </a:endParaRPr>
          </a:p>
          <a:p>
            <a:pPr lvl="1" marL="691515" indent="-217804">
              <a:lnSpc>
                <a:spcPct val="100000"/>
              </a:lnSpc>
              <a:spcBef>
                <a:spcPts val="20"/>
              </a:spcBef>
              <a:buAutoNum type="alphaUcPeriod"/>
              <a:tabLst>
                <a:tab pos="692150" algn="l"/>
              </a:tabLst>
            </a:pPr>
            <a:r>
              <a:rPr dirty="0" sz="1400">
                <a:latin typeface="Arial"/>
                <a:cs typeface="Arial"/>
              </a:rPr>
              <a:t>The first letter of the variable name is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lowercase.</a:t>
            </a:r>
            <a:endParaRPr sz="1400">
              <a:latin typeface="Arial"/>
              <a:cs typeface="Arial"/>
            </a:endParaRPr>
          </a:p>
          <a:p>
            <a:pPr lvl="1" marL="701040" indent="-227329">
              <a:lnSpc>
                <a:spcPct val="100000"/>
              </a:lnSpc>
              <a:spcBef>
                <a:spcPts val="20"/>
              </a:spcBef>
              <a:buAutoNum type="alphaUcPeriod"/>
              <a:tabLst>
                <a:tab pos="701675" algn="l"/>
              </a:tabLst>
            </a:pPr>
            <a:r>
              <a:rPr dirty="0" sz="1400">
                <a:latin typeface="Arial"/>
                <a:cs typeface="Arial"/>
              </a:rPr>
              <a:t>All letters are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capitalized.</a:t>
            </a:r>
            <a:endParaRPr sz="1400">
              <a:latin typeface="Arial"/>
              <a:cs typeface="Arial"/>
            </a:endParaRPr>
          </a:p>
          <a:p>
            <a:pPr marL="375285" indent="-197485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375920" algn="l"/>
              </a:tabLst>
            </a:pPr>
            <a:r>
              <a:rPr dirty="0" sz="1400">
                <a:latin typeface="Arial"/>
                <a:cs typeface="Arial"/>
              </a:rPr>
              <a:t>Which of these data types holds numbers from –32,768 to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32,767?</a:t>
            </a:r>
            <a:endParaRPr sz="1400">
              <a:latin typeface="Arial"/>
              <a:cs typeface="Arial"/>
            </a:endParaRPr>
          </a:p>
          <a:p>
            <a:pPr lvl="1" marL="691515" indent="-217804">
              <a:lnSpc>
                <a:spcPct val="100000"/>
              </a:lnSpc>
              <a:spcBef>
                <a:spcPts val="20"/>
              </a:spcBef>
              <a:buAutoNum type="alphaUcPeriod"/>
              <a:tabLst>
                <a:tab pos="692150" algn="l"/>
              </a:tabLst>
            </a:pPr>
            <a:r>
              <a:rPr dirty="0" sz="1400">
                <a:latin typeface="Arial"/>
                <a:cs typeface="Arial"/>
              </a:rPr>
              <a:t>char</a:t>
            </a:r>
            <a:endParaRPr sz="1400">
              <a:latin typeface="Arial"/>
              <a:cs typeface="Arial"/>
            </a:endParaRPr>
          </a:p>
          <a:p>
            <a:pPr lvl="1" marL="691515" indent="-217804">
              <a:lnSpc>
                <a:spcPct val="100000"/>
              </a:lnSpc>
              <a:spcBef>
                <a:spcPts val="20"/>
              </a:spcBef>
              <a:buAutoNum type="alphaUcPeriod"/>
              <a:tabLst>
                <a:tab pos="692150" algn="l"/>
              </a:tabLst>
            </a:pPr>
            <a:r>
              <a:rPr dirty="0" sz="1400">
                <a:latin typeface="Arial"/>
                <a:cs typeface="Arial"/>
              </a:rPr>
              <a:t>byte</a:t>
            </a:r>
            <a:endParaRPr sz="1400">
              <a:latin typeface="Arial"/>
              <a:cs typeface="Arial"/>
            </a:endParaRPr>
          </a:p>
          <a:p>
            <a:pPr lvl="1" marL="701040" indent="-227329">
              <a:lnSpc>
                <a:spcPct val="100000"/>
              </a:lnSpc>
              <a:spcBef>
                <a:spcPts val="20"/>
              </a:spcBef>
              <a:buAutoNum type="alphaUcPeriod"/>
              <a:tabLst>
                <a:tab pos="701675" algn="l"/>
              </a:tabLst>
            </a:pPr>
            <a:r>
              <a:rPr dirty="0" sz="1400">
                <a:latin typeface="Arial"/>
                <a:cs typeface="Arial"/>
              </a:rPr>
              <a:t>short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dirty="0" sz="1400">
                <a:latin typeface="Arial"/>
                <a:cs typeface="Arial"/>
              </a:rPr>
              <a:t>Exercises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400">
                <a:latin typeface="Arial"/>
                <a:cs typeface="Arial"/>
              </a:rPr>
              <a:t>To extend your knowledge of the subjects covered today, try the following</a:t>
            </a:r>
            <a:r>
              <a:rPr dirty="0" sz="1400" spc="-8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exercises:</a:t>
            </a:r>
            <a:endParaRPr sz="1400">
              <a:latin typeface="Arial"/>
              <a:cs typeface="Arial"/>
            </a:endParaRPr>
          </a:p>
          <a:p>
            <a:pPr marL="210820" marR="5080" indent="-210820">
              <a:lnSpc>
                <a:spcPct val="101200"/>
              </a:lnSpc>
              <a:buAutoNum type="arabicPeriod"/>
              <a:tabLst>
                <a:tab pos="210820" algn="l"/>
              </a:tabLst>
            </a:pPr>
            <a:r>
              <a:rPr dirty="0" sz="1400">
                <a:latin typeface="Arial"/>
                <a:cs typeface="Arial"/>
                <a:hlinkClick r:id="rId2"/>
              </a:rPr>
              <a:t>Create a program that calculates how much a $14,000 investment</a:t>
            </a:r>
            <a:r>
              <a:rPr dirty="0" sz="1400">
                <a:latin typeface="Arial"/>
                <a:cs typeface="Arial"/>
              </a:rPr>
              <a:t> would be worth</a:t>
            </a:r>
            <a:r>
              <a:rPr dirty="0" sz="1400" spc="-10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if  it increased in value by 40% during the first year, lost $1,500 in value the second </a:t>
            </a:r>
            <a:r>
              <a:rPr dirty="0" sz="1400">
                <a:latin typeface="Arial"/>
                <a:cs typeface="Arial"/>
              </a:rPr>
              <a:t> year, and increased 12% in the third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year.</a:t>
            </a:r>
            <a:endParaRPr sz="1400">
              <a:latin typeface="Arial"/>
              <a:cs typeface="Arial"/>
            </a:endParaRPr>
          </a:p>
          <a:p>
            <a:pPr marL="210185" marR="64135" indent="-197485">
              <a:lnSpc>
                <a:spcPct val="101200"/>
              </a:lnSpc>
              <a:buAutoNum type="arabicPeriod"/>
              <a:tabLst>
                <a:tab pos="210820" algn="l"/>
              </a:tabLst>
            </a:pPr>
            <a:r>
              <a:rPr dirty="0" sz="1400">
                <a:latin typeface="Arial"/>
                <a:cs typeface="Arial"/>
              </a:rPr>
              <a:t>Write a program that displays two numbers and uses the / and % operators to  display the result and remainder after they are divided. Use the \t character</a:t>
            </a:r>
            <a:r>
              <a:rPr dirty="0" sz="1400" spc="-10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escape</a:t>
            </a:r>
            <a:endParaRPr sz="1400">
              <a:latin typeface="Arial"/>
              <a:cs typeface="Arial"/>
            </a:endParaRPr>
          </a:p>
          <a:p>
            <a:pPr marL="210185">
              <a:lnSpc>
                <a:spcPct val="100000"/>
              </a:lnSpc>
              <a:spcBef>
                <a:spcPts val="35"/>
              </a:spcBef>
            </a:pPr>
            <a:r>
              <a:rPr dirty="0" sz="1400">
                <a:latin typeface="Arial"/>
                <a:cs typeface="Arial"/>
              </a:rPr>
              <a:t>code to make a tab character separate the result and remainder in </a:t>
            </a:r>
            <a:r>
              <a:rPr dirty="0" sz="1400" spc="-195">
                <a:latin typeface="Arial"/>
                <a:cs typeface="Arial"/>
              </a:rPr>
              <a:t>you</a:t>
            </a:r>
            <a:r>
              <a:rPr dirty="0" sz="800" spc="-195">
                <a:latin typeface="Arial"/>
                <a:cs typeface="Arial"/>
              </a:rPr>
              <a:t>P</a:t>
            </a:r>
            <a:r>
              <a:rPr dirty="0" sz="1400" spc="-195">
                <a:latin typeface="Arial"/>
                <a:cs typeface="Arial"/>
              </a:rPr>
              <a:t>r</a:t>
            </a:r>
            <a:r>
              <a:rPr dirty="0" sz="800" spc="-195">
                <a:latin typeface="Arial"/>
                <a:cs typeface="Arial"/>
              </a:rPr>
              <a:t>ag</a:t>
            </a:r>
            <a:r>
              <a:rPr dirty="0" sz="1400" spc="-195">
                <a:latin typeface="Arial"/>
                <a:cs typeface="Arial"/>
              </a:rPr>
              <a:t>o</a:t>
            </a:r>
            <a:r>
              <a:rPr dirty="0" sz="800" spc="-195">
                <a:latin typeface="Arial"/>
                <a:cs typeface="Arial"/>
              </a:rPr>
              <a:t>e</a:t>
            </a:r>
            <a:r>
              <a:rPr dirty="0" sz="800" spc="-170">
                <a:latin typeface="Arial"/>
                <a:cs typeface="Arial"/>
              </a:rPr>
              <a:t> </a:t>
            </a:r>
            <a:r>
              <a:rPr dirty="0" sz="800" spc="-250">
                <a:latin typeface="Arial"/>
                <a:cs typeface="Arial"/>
              </a:rPr>
              <a:t>2</a:t>
            </a:r>
            <a:r>
              <a:rPr dirty="0" sz="1400" spc="-250">
                <a:latin typeface="Arial"/>
                <a:cs typeface="Arial"/>
              </a:rPr>
              <a:t>u</a:t>
            </a:r>
            <a:r>
              <a:rPr dirty="0" sz="800" spc="-250">
                <a:latin typeface="Arial"/>
                <a:cs typeface="Arial"/>
              </a:rPr>
              <a:t>4</a:t>
            </a:r>
            <a:r>
              <a:rPr dirty="0" sz="1400" spc="-250">
                <a:latin typeface="Arial"/>
                <a:cs typeface="Arial"/>
              </a:rPr>
              <a:t>t</a:t>
            </a:r>
            <a:r>
              <a:rPr dirty="0" sz="800" spc="-250">
                <a:latin typeface="Arial"/>
                <a:cs typeface="Arial"/>
              </a:rPr>
              <a:t>o</a:t>
            </a:r>
            <a:r>
              <a:rPr dirty="0" sz="1400" spc="-250">
                <a:latin typeface="Arial"/>
                <a:cs typeface="Arial"/>
              </a:rPr>
              <a:t>p</a:t>
            </a:r>
            <a:r>
              <a:rPr dirty="0" sz="800" spc="-250">
                <a:latin typeface="Arial"/>
                <a:cs typeface="Arial"/>
              </a:rPr>
              <a:t>f</a:t>
            </a:r>
            <a:r>
              <a:rPr dirty="0" sz="800" spc="-50">
                <a:latin typeface="Arial"/>
                <a:cs typeface="Arial"/>
              </a:rPr>
              <a:t> </a:t>
            </a:r>
            <a:r>
              <a:rPr dirty="0" sz="1400" spc="-180">
                <a:latin typeface="Arial"/>
                <a:cs typeface="Arial"/>
              </a:rPr>
              <a:t>u</a:t>
            </a:r>
            <a:r>
              <a:rPr dirty="0" sz="800" spc="-180">
                <a:latin typeface="Arial"/>
                <a:cs typeface="Arial"/>
              </a:rPr>
              <a:t>24</a:t>
            </a:r>
            <a:r>
              <a:rPr dirty="0" sz="1400" spc="-180">
                <a:latin typeface="Arial"/>
                <a:cs typeface="Arial"/>
              </a:rPr>
              <a:t>t.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56" y="2967965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256" y="2995404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56" y="2963392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52" y="2963392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716" y="297253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712" y="297253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56" y="7385615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56" y="7413054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56" y="7381042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52" y="738104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716" y="739018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712" y="739018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501" y="417184"/>
            <a:ext cx="6659245" cy="21844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75"/>
              </a:spcBef>
            </a:pPr>
            <a:r>
              <a:rPr dirty="0" sz="1450" spc="-10">
                <a:latin typeface="Times New Roman"/>
                <a:cs typeface="Times New Roman"/>
              </a:rPr>
              <a:t>Note that many arithmetic operations involving integers produce an </a:t>
            </a:r>
            <a:r>
              <a:rPr dirty="0" sz="1450" spc="-10">
                <a:latin typeface="Courier New"/>
                <a:cs typeface="Courier New"/>
              </a:rPr>
              <a:t>int </a:t>
            </a:r>
            <a:r>
              <a:rPr dirty="0" sz="1450" spc="-10">
                <a:latin typeface="Times New Roman"/>
                <a:cs typeface="Times New Roman"/>
              </a:rPr>
              <a:t>regardless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 original type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operands. If you’re working with other numbers, such as floating-point  numbers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Courier New"/>
                <a:cs typeface="Courier New"/>
              </a:rPr>
              <a:t>long </a:t>
            </a:r>
            <a:r>
              <a:rPr dirty="0" sz="1450" spc="-10">
                <a:latin typeface="Times New Roman"/>
                <a:cs typeface="Times New Roman"/>
              </a:rPr>
              <a:t>integers, you should make sure that the operands have the same type  you’re trying to end up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with.</a:t>
            </a:r>
            <a:endParaRPr sz="1450">
              <a:latin typeface="Times New Roman"/>
              <a:cs typeface="Times New Roman"/>
            </a:endParaRPr>
          </a:p>
          <a:p>
            <a:pPr marL="12700" marR="17145">
              <a:lnSpc>
                <a:spcPct val="100699"/>
              </a:lnSpc>
              <a:spcBef>
                <a:spcPts val="625"/>
              </a:spcBef>
            </a:pPr>
            <a:r>
              <a:rPr dirty="0" sz="1450" spc="-10">
                <a:latin typeface="Times New Roman"/>
                <a:cs typeface="Times New Roman"/>
              </a:rPr>
              <a:t>The next project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Java class that demonstrates how to perform simple arithmetic in the  language. Create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new empty Java file in NetBeans called </a:t>
            </a:r>
            <a:r>
              <a:rPr dirty="0" sz="1450" spc="-15">
                <a:latin typeface="Courier New"/>
                <a:cs typeface="Courier New"/>
              </a:rPr>
              <a:t>Weather </a:t>
            </a:r>
            <a:r>
              <a:rPr dirty="0" sz="1450" spc="-10">
                <a:latin typeface="Times New Roman"/>
                <a:cs typeface="Times New Roman"/>
              </a:rPr>
              <a:t>in the  </a:t>
            </a:r>
            <a:r>
              <a:rPr dirty="0" sz="1450" spc="-15">
                <a:latin typeface="Courier New"/>
                <a:cs typeface="Courier New"/>
              </a:rPr>
              <a:t>com.java21days</a:t>
            </a:r>
            <a:r>
              <a:rPr dirty="0" sz="1450" spc="-34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package and enter the code shown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Listing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2.2</a:t>
            </a:r>
            <a:r>
              <a:rPr dirty="0" sz="1450" spc="-5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into the source code  </a:t>
            </a:r>
            <a:r>
              <a:rPr dirty="0" sz="1450" spc="-20">
                <a:latin typeface="Times New Roman"/>
                <a:cs typeface="Times New Roman"/>
              </a:rPr>
              <a:t>editor. </a:t>
            </a:r>
            <a:r>
              <a:rPr dirty="0" sz="1450" spc="-10">
                <a:latin typeface="Times New Roman"/>
                <a:cs typeface="Times New Roman"/>
              </a:rPr>
              <a:t>Save the file with the menu command File, Save when you’re</a:t>
            </a:r>
            <a:r>
              <a:rPr dirty="0" sz="1450" spc="7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done.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1450" spc="-15">
                <a:solidFill>
                  <a:srgbClr val="666666"/>
                </a:solidFill>
                <a:latin typeface="Times New Roman"/>
                <a:cs typeface="Times New Roman"/>
              </a:rPr>
              <a:t>LISTING </a:t>
            </a:r>
            <a:r>
              <a:rPr dirty="0" sz="1450" spc="-5">
                <a:solidFill>
                  <a:srgbClr val="666666"/>
                </a:solidFill>
                <a:latin typeface="Times New Roman"/>
                <a:cs typeface="Times New Roman"/>
              </a:rPr>
              <a:t>2.2 </a:t>
            </a:r>
            <a:r>
              <a:rPr dirty="0" sz="1450" spc="-10">
                <a:latin typeface="Times New Roman"/>
                <a:cs typeface="Times New Roman"/>
              </a:rPr>
              <a:t>The Full </a:t>
            </a:r>
            <a:r>
              <a:rPr dirty="0" sz="1450" spc="-35">
                <a:latin typeface="Times New Roman"/>
                <a:cs typeface="Times New Roman"/>
              </a:rPr>
              <a:t>Text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4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Weather.java</a:t>
            </a:r>
            <a:endParaRPr sz="145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73603" y="3051302"/>
            <a:ext cx="2164715" cy="5010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1: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package</a:t>
            </a:r>
            <a:r>
              <a:rPr dirty="0" sz="1050" spc="-1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com.java21days;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2: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3: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public class </a:t>
            </a:r>
            <a:r>
              <a:rPr dirty="0" sz="1050" spc="10">
                <a:latin typeface="Courier New"/>
                <a:cs typeface="Courier New"/>
              </a:rPr>
              <a:t>Weather</a:t>
            </a:r>
            <a:r>
              <a:rPr dirty="0" sz="105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49495" y="3517762"/>
            <a:ext cx="4714875" cy="174498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341630" marR="991869" indent="-329565">
              <a:lnSpc>
                <a:spcPts val="1220"/>
              </a:lnSpc>
              <a:spcBef>
                <a:spcPts val="204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public static void </a:t>
            </a:r>
            <a:r>
              <a:rPr dirty="0" sz="1050" spc="10">
                <a:latin typeface="Courier New"/>
                <a:cs typeface="Courier New"/>
              </a:rPr>
              <a:t>main(String[] arguments)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 </a:t>
            </a:r>
            <a:r>
              <a:rPr dirty="0" sz="1050" spc="10">
                <a:latin typeface="Courier New"/>
                <a:cs typeface="Courier New"/>
              </a:rPr>
              <a:t>fah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86;</a:t>
            </a:r>
            <a:endParaRPr sz="1050">
              <a:latin typeface="Courier New"/>
              <a:cs typeface="Courier New"/>
            </a:endParaRPr>
          </a:p>
          <a:p>
            <a:pPr marL="341630">
              <a:lnSpc>
                <a:spcPts val="1175"/>
              </a:lnSpc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.println(fah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”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degrees Fahrenheit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is</a:t>
            </a:r>
            <a:r>
              <a:rPr dirty="0" sz="1050" spc="70">
                <a:solidFill>
                  <a:srgbClr val="99330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…”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  <a:p>
            <a:pPr marL="341630">
              <a:lnSpc>
                <a:spcPts val="1225"/>
              </a:lnSpc>
            </a:pP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// To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convert Fahrenheit into</a:t>
            </a:r>
            <a:r>
              <a:rPr dirty="0" sz="1050" spc="20">
                <a:solidFill>
                  <a:srgbClr val="939597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Celsius</a:t>
            </a:r>
            <a:endParaRPr sz="1050">
              <a:latin typeface="Courier New"/>
              <a:cs typeface="Courier New"/>
            </a:endParaRPr>
          </a:p>
          <a:p>
            <a:pPr marL="341630" marR="2226310">
              <a:lnSpc>
                <a:spcPts val="1220"/>
              </a:lnSpc>
              <a:spcBef>
                <a:spcPts val="55"/>
              </a:spcBef>
            </a:pP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//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begin </a:t>
            </a: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by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subtracting </a:t>
            </a: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32  </a:t>
            </a:r>
            <a:r>
              <a:rPr dirty="0" sz="1050" spc="10">
                <a:latin typeface="Courier New"/>
                <a:cs typeface="Courier New"/>
              </a:rPr>
              <a:t>fah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fah </a:t>
            </a:r>
            <a:r>
              <a:rPr dirty="0" sz="1050" spc="15">
                <a:latin typeface="Courier New"/>
                <a:cs typeface="Courier New"/>
              </a:rPr>
              <a:t>-</a:t>
            </a:r>
            <a:r>
              <a:rPr dirty="0" sz="1050" spc="10">
                <a:latin typeface="Courier New"/>
                <a:cs typeface="Courier New"/>
              </a:rPr>
              <a:t> 32;</a:t>
            </a:r>
            <a:endParaRPr sz="1050">
              <a:latin typeface="Courier New"/>
              <a:cs typeface="Courier New"/>
            </a:endParaRPr>
          </a:p>
          <a:p>
            <a:pPr marL="341630" marR="2308225">
              <a:lnSpc>
                <a:spcPts val="1220"/>
              </a:lnSpc>
              <a:spcBef>
                <a:spcPts val="10"/>
              </a:spcBef>
            </a:pP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//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Divide the answer </a:t>
            </a: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by 9  </a:t>
            </a:r>
            <a:r>
              <a:rPr dirty="0" sz="1050" spc="10">
                <a:latin typeface="Courier New"/>
                <a:cs typeface="Courier New"/>
              </a:rPr>
              <a:t>fah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fah </a:t>
            </a:r>
            <a:r>
              <a:rPr dirty="0" sz="1050" spc="15">
                <a:latin typeface="Courier New"/>
                <a:cs typeface="Courier New"/>
              </a:rPr>
              <a:t>/</a:t>
            </a:r>
            <a:r>
              <a:rPr dirty="0" sz="1050" spc="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9;</a:t>
            </a:r>
            <a:endParaRPr sz="1050">
              <a:latin typeface="Courier New"/>
              <a:cs typeface="Courier New"/>
            </a:endParaRPr>
          </a:p>
          <a:p>
            <a:pPr marL="341630" marR="2061210">
              <a:lnSpc>
                <a:spcPts val="1220"/>
              </a:lnSpc>
              <a:spcBef>
                <a:spcPts val="5"/>
              </a:spcBef>
            </a:pP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//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Multiply that answer </a:t>
            </a: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by 5  </a:t>
            </a:r>
            <a:r>
              <a:rPr dirty="0" sz="1050" spc="10">
                <a:latin typeface="Courier New"/>
                <a:cs typeface="Courier New"/>
              </a:rPr>
              <a:t>fah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fah </a:t>
            </a:r>
            <a:r>
              <a:rPr dirty="0" sz="1050" spc="15">
                <a:latin typeface="Courier New"/>
                <a:cs typeface="Courier New"/>
              </a:rPr>
              <a:t>*</a:t>
            </a:r>
            <a:r>
              <a:rPr dirty="0" sz="1050" spc="1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5;</a:t>
            </a:r>
            <a:endParaRPr sz="1050">
              <a:latin typeface="Courier New"/>
              <a:cs typeface="Courier New"/>
            </a:endParaRPr>
          </a:p>
          <a:p>
            <a:pPr marL="341630">
              <a:lnSpc>
                <a:spcPts val="1195"/>
              </a:lnSpc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.println(fah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”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degrees</a:t>
            </a:r>
            <a:r>
              <a:rPr dirty="0" sz="1050" spc="30">
                <a:solidFill>
                  <a:srgbClr val="99330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Celsius\n”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78591" y="5383602"/>
            <a:ext cx="4138929" cy="15900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 </a:t>
            </a:r>
            <a:r>
              <a:rPr dirty="0" sz="1050" spc="10">
                <a:latin typeface="Courier New"/>
                <a:cs typeface="Courier New"/>
              </a:rPr>
              <a:t>cel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2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33;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.println(cel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”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degrees Celsius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is</a:t>
            </a:r>
            <a:r>
              <a:rPr dirty="0" sz="1050" spc="65">
                <a:solidFill>
                  <a:srgbClr val="99330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…”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25"/>
              </a:lnSpc>
            </a:pP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// To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convert Celsius into</a:t>
            </a:r>
            <a:r>
              <a:rPr dirty="0" sz="1050" spc="20">
                <a:solidFill>
                  <a:srgbClr val="939597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Fahrenheit</a:t>
            </a:r>
            <a:endParaRPr sz="1050">
              <a:latin typeface="Courier New"/>
              <a:cs typeface="Courier New"/>
            </a:endParaRPr>
          </a:p>
          <a:p>
            <a:pPr marL="12700" marR="1814830">
              <a:lnSpc>
                <a:spcPts val="1220"/>
              </a:lnSpc>
              <a:spcBef>
                <a:spcPts val="55"/>
              </a:spcBef>
            </a:pP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//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begin </a:t>
            </a: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by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multiplying </a:t>
            </a: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by 9  </a:t>
            </a:r>
            <a:r>
              <a:rPr dirty="0" sz="1050" spc="10">
                <a:latin typeface="Courier New"/>
                <a:cs typeface="Courier New"/>
              </a:rPr>
              <a:t>cel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cel </a:t>
            </a:r>
            <a:r>
              <a:rPr dirty="0" sz="1050" spc="15">
                <a:latin typeface="Courier New"/>
                <a:cs typeface="Courier New"/>
              </a:rPr>
              <a:t>*</a:t>
            </a:r>
            <a:r>
              <a:rPr dirty="0" sz="1050" spc="1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9;</a:t>
            </a:r>
            <a:endParaRPr sz="1050">
              <a:latin typeface="Courier New"/>
              <a:cs typeface="Courier New"/>
            </a:endParaRPr>
          </a:p>
          <a:p>
            <a:pPr marL="12700" marR="2061210">
              <a:lnSpc>
                <a:spcPts val="1220"/>
              </a:lnSpc>
              <a:spcBef>
                <a:spcPts val="10"/>
              </a:spcBef>
            </a:pP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//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Divide the answer </a:t>
            </a: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by 5  </a:t>
            </a:r>
            <a:r>
              <a:rPr dirty="0" sz="1050" spc="10">
                <a:latin typeface="Courier New"/>
                <a:cs typeface="Courier New"/>
              </a:rPr>
              <a:t>cel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cel </a:t>
            </a:r>
            <a:r>
              <a:rPr dirty="0" sz="1050" spc="15">
                <a:latin typeface="Courier New"/>
                <a:cs typeface="Courier New"/>
              </a:rPr>
              <a:t>/</a:t>
            </a:r>
            <a:r>
              <a:rPr dirty="0" sz="1050" spc="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5;</a:t>
            </a:r>
            <a:endParaRPr sz="1050">
              <a:latin typeface="Courier New"/>
              <a:cs typeface="Courier New"/>
            </a:endParaRPr>
          </a:p>
          <a:p>
            <a:pPr marL="12700" marR="2226310">
              <a:lnSpc>
                <a:spcPts val="1220"/>
              </a:lnSpc>
              <a:spcBef>
                <a:spcPts val="5"/>
              </a:spcBef>
            </a:pP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//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Add </a:t>
            </a:r>
            <a:r>
              <a:rPr dirty="0" sz="1050" spc="15">
                <a:solidFill>
                  <a:srgbClr val="939597"/>
                </a:solidFill>
                <a:latin typeface="Courier New"/>
                <a:cs typeface="Courier New"/>
              </a:rPr>
              <a:t>32 to </a:t>
            </a:r>
            <a:r>
              <a:rPr dirty="0" sz="1050" spc="10">
                <a:solidFill>
                  <a:srgbClr val="939597"/>
                </a:solidFill>
                <a:latin typeface="Courier New"/>
                <a:cs typeface="Courier New"/>
              </a:rPr>
              <a:t>the answer  </a:t>
            </a:r>
            <a:r>
              <a:rPr dirty="0" sz="1050" spc="10">
                <a:latin typeface="Courier New"/>
                <a:cs typeface="Courier New"/>
              </a:rPr>
              <a:t>cel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cel </a:t>
            </a:r>
            <a:r>
              <a:rPr dirty="0" sz="1050" spc="15">
                <a:latin typeface="Courier New"/>
                <a:cs typeface="Courier New"/>
              </a:rPr>
              <a:t>+</a:t>
            </a:r>
            <a:r>
              <a:rPr dirty="0" sz="1050" spc="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32;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195"/>
              </a:lnSpc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.println(cel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”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degrees</a:t>
            </a:r>
            <a:r>
              <a:rPr dirty="0" sz="1050" spc="40">
                <a:solidFill>
                  <a:srgbClr val="99330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Fahrenheit”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49521" y="6938467"/>
            <a:ext cx="107950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91342" y="3517762"/>
            <a:ext cx="436880" cy="37668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R="74295">
              <a:lnSpc>
                <a:spcPts val="124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4: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5: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6: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7: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8: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9: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10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11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12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13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14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15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16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17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18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19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20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21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22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23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24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25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26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0">
                <a:latin typeface="Courier New"/>
                <a:cs typeface="Courier New"/>
              </a:rPr>
              <a:t>27:</a:t>
            </a:r>
            <a:r>
              <a:rPr dirty="0" sz="1050" spc="-6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4549" y="7478097"/>
            <a:ext cx="6508115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latin typeface="Times New Roman"/>
                <a:cs typeface="Times New Roman"/>
              </a:rPr>
              <a:t>Run the program by selecting Run, Run File. It produces the output shown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Figure</a:t>
            </a:r>
            <a:r>
              <a:rPr dirty="0" u="sng" sz="1450" spc="19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2.2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608988" y="7810925"/>
            <a:ext cx="4342041" cy="19115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688838" y="9782961"/>
            <a:ext cx="4182745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5" b="1">
                <a:solidFill>
                  <a:srgbClr val="666666"/>
                </a:solidFill>
                <a:latin typeface="Times New Roman"/>
                <a:cs typeface="Times New Roman"/>
              </a:rPr>
              <a:t>FIGURE </a:t>
            </a:r>
            <a:r>
              <a:rPr dirty="0" sz="1450" spc="-5" b="1">
                <a:solidFill>
                  <a:srgbClr val="666666"/>
                </a:solidFill>
                <a:latin typeface="Times New Roman"/>
                <a:cs typeface="Times New Roman"/>
              </a:rPr>
              <a:t>2.2 </a:t>
            </a:r>
            <a:r>
              <a:rPr dirty="0" sz="1450" spc="-10">
                <a:latin typeface="Times New Roman"/>
                <a:cs typeface="Times New Roman"/>
              </a:rPr>
              <a:t>Converting temperatures with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expressions.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14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7139" y="1033528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77139" y="1353645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77139" y="1673773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77139" y="2185965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77139" y="2506081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77139" y="2826197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77139" y="3146326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499" y="417184"/>
            <a:ext cx="6527165" cy="781812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1660"/>
              </a:lnSpc>
              <a:spcBef>
                <a:spcPts val="210"/>
              </a:spcBef>
            </a:pPr>
            <a:r>
              <a:rPr dirty="0" sz="1450" spc="-10">
                <a:latin typeface="Times New Roman"/>
                <a:cs typeface="Times New Roman"/>
              </a:rPr>
              <a:t>In lines 5–14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this Java application,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temperature in Fahrenheit is converted to Celsius  using the arithmetic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operators:</a:t>
            </a:r>
            <a:endParaRPr sz="14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590"/>
              </a:spcBef>
            </a:pPr>
            <a:r>
              <a:rPr dirty="0" sz="1450" spc="-10" b="1">
                <a:latin typeface="Times New Roman"/>
                <a:cs typeface="Times New Roman"/>
              </a:rPr>
              <a:t>Line 5</a:t>
            </a:r>
            <a:r>
              <a:rPr dirty="0" sz="1450" spc="-10">
                <a:latin typeface="Times New Roman"/>
                <a:cs typeface="Times New Roman"/>
              </a:rPr>
              <a:t>—The floating-point variable </a:t>
            </a:r>
            <a:r>
              <a:rPr dirty="0" sz="1450" spc="-10">
                <a:latin typeface="Courier New"/>
                <a:cs typeface="Courier New"/>
              </a:rPr>
              <a:t>fah</a:t>
            </a:r>
            <a:r>
              <a:rPr dirty="0" sz="1450" spc="-46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created with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value </a:t>
            </a:r>
            <a:r>
              <a:rPr dirty="0" sz="1450" spc="-5">
                <a:latin typeface="Times New Roman"/>
                <a:cs typeface="Times New Roman"/>
              </a:rPr>
              <a:t>of 86.</a:t>
            </a:r>
            <a:endParaRPr sz="14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80"/>
              </a:spcBef>
            </a:pPr>
            <a:r>
              <a:rPr dirty="0" sz="1450" spc="-10" b="1">
                <a:latin typeface="Times New Roman"/>
                <a:cs typeface="Times New Roman"/>
              </a:rPr>
              <a:t>Line 6</a:t>
            </a:r>
            <a:r>
              <a:rPr dirty="0" sz="1450" spc="-10">
                <a:latin typeface="Times New Roman"/>
                <a:cs typeface="Times New Roman"/>
              </a:rPr>
              <a:t>—The current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Courier New"/>
                <a:cs typeface="Courier New"/>
              </a:rPr>
              <a:t>fah</a:t>
            </a:r>
            <a:r>
              <a:rPr dirty="0" sz="1450" spc="-49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displayed.</a:t>
            </a:r>
            <a:endParaRPr sz="1450">
              <a:latin typeface="Times New Roman"/>
              <a:cs typeface="Times New Roman"/>
            </a:endParaRPr>
          </a:p>
          <a:p>
            <a:pPr marL="441959" marR="196850" indent="27305">
              <a:lnSpc>
                <a:spcPts val="1660"/>
              </a:lnSpc>
              <a:spcBef>
                <a:spcPts val="905"/>
              </a:spcBef>
            </a:pPr>
            <a:r>
              <a:rPr dirty="0" sz="1450" spc="-10" b="1">
                <a:latin typeface="Times New Roman"/>
                <a:cs typeface="Times New Roman"/>
              </a:rPr>
              <a:t>Line 7</a:t>
            </a:r>
            <a:r>
              <a:rPr dirty="0" sz="1450" spc="-10">
                <a:latin typeface="Times New Roman"/>
                <a:cs typeface="Times New Roman"/>
              </a:rPr>
              <a:t>—The first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several comments explains what the program is doing. The  Java compiler ignores these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comments.</a:t>
            </a:r>
            <a:endParaRPr sz="14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590"/>
              </a:spcBef>
            </a:pPr>
            <a:r>
              <a:rPr dirty="0" sz="1450" spc="-10" b="1">
                <a:latin typeface="Times New Roman"/>
                <a:cs typeface="Times New Roman"/>
              </a:rPr>
              <a:t>Line 9</a:t>
            </a:r>
            <a:r>
              <a:rPr dirty="0" sz="1450" spc="-10">
                <a:latin typeface="Times New Roman"/>
                <a:cs typeface="Times New Roman"/>
              </a:rPr>
              <a:t>—</a:t>
            </a:r>
            <a:r>
              <a:rPr dirty="0" sz="1450" spc="-10">
                <a:latin typeface="Courier New"/>
                <a:cs typeface="Courier New"/>
              </a:rPr>
              <a:t>fah</a:t>
            </a:r>
            <a:r>
              <a:rPr dirty="0" sz="1450" spc="-4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set to its current value minus </a:t>
            </a:r>
            <a:r>
              <a:rPr dirty="0" sz="1450" spc="-5">
                <a:latin typeface="Times New Roman"/>
                <a:cs typeface="Times New Roman"/>
              </a:rPr>
              <a:t>32.</a:t>
            </a:r>
            <a:endParaRPr sz="14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80"/>
              </a:spcBef>
            </a:pPr>
            <a:r>
              <a:rPr dirty="0" sz="1450" spc="-10" b="1">
                <a:latin typeface="Times New Roman"/>
                <a:cs typeface="Times New Roman"/>
              </a:rPr>
              <a:t>Line </a:t>
            </a:r>
            <a:r>
              <a:rPr dirty="0" sz="1450" spc="-25" b="1">
                <a:latin typeface="Times New Roman"/>
                <a:cs typeface="Times New Roman"/>
              </a:rPr>
              <a:t>11</a:t>
            </a:r>
            <a:r>
              <a:rPr dirty="0" sz="1450" spc="-25">
                <a:latin typeface="Times New Roman"/>
                <a:cs typeface="Times New Roman"/>
              </a:rPr>
              <a:t>—</a:t>
            </a:r>
            <a:r>
              <a:rPr dirty="0" sz="1450" spc="-25">
                <a:latin typeface="Courier New"/>
                <a:cs typeface="Courier New"/>
              </a:rPr>
              <a:t>fah</a:t>
            </a:r>
            <a:r>
              <a:rPr dirty="0" sz="1450" spc="-46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set to its current value divided by </a:t>
            </a:r>
            <a:r>
              <a:rPr dirty="0" sz="1450" spc="-5">
                <a:latin typeface="Times New Roman"/>
                <a:cs typeface="Times New Roman"/>
              </a:rPr>
              <a:t>9.</a:t>
            </a:r>
            <a:endParaRPr sz="14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80"/>
              </a:spcBef>
            </a:pPr>
            <a:r>
              <a:rPr dirty="0" sz="1450" spc="-10" b="1">
                <a:latin typeface="Times New Roman"/>
                <a:cs typeface="Times New Roman"/>
              </a:rPr>
              <a:t>Line 13</a:t>
            </a:r>
            <a:r>
              <a:rPr dirty="0" sz="1450" spc="-10">
                <a:latin typeface="Times New Roman"/>
                <a:cs typeface="Times New Roman"/>
              </a:rPr>
              <a:t>—</a:t>
            </a:r>
            <a:r>
              <a:rPr dirty="0" sz="1450" spc="-10">
                <a:latin typeface="Courier New"/>
                <a:cs typeface="Courier New"/>
              </a:rPr>
              <a:t>fah</a:t>
            </a:r>
            <a:r>
              <a:rPr dirty="0" sz="1450" spc="-47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set to its current value multiplied by </a:t>
            </a:r>
            <a:r>
              <a:rPr dirty="0" sz="1450" spc="-5">
                <a:latin typeface="Times New Roman"/>
                <a:cs typeface="Times New Roman"/>
              </a:rPr>
              <a:t>5.</a:t>
            </a:r>
            <a:endParaRPr sz="1450">
              <a:latin typeface="Times New Roman"/>
              <a:cs typeface="Times New Roman"/>
            </a:endParaRPr>
          </a:p>
          <a:p>
            <a:pPr marL="441959" marR="111760" indent="27305">
              <a:lnSpc>
                <a:spcPct val="103499"/>
              </a:lnSpc>
              <a:spcBef>
                <a:spcPts val="720"/>
              </a:spcBef>
            </a:pPr>
            <a:r>
              <a:rPr dirty="0" sz="1450" spc="-10" b="1">
                <a:latin typeface="Times New Roman"/>
                <a:cs typeface="Times New Roman"/>
              </a:rPr>
              <a:t>Line</a:t>
            </a:r>
            <a:r>
              <a:rPr dirty="0" sz="1450" spc="-5" b="1">
                <a:latin typeface="Times New Roman"/>
                <a:cs typeface="Times New Roman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14</a:t>
            </a:r>
            <a:r>
              <a:rPr dirty="0" sz="1450" spc="-10">
                <a:latin typeface="Times New Roman"/>
                <a:cs typeface="Times New Roman"/>
              </a:rPr>
              <a:t>—Now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that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fah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has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been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converted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Celsius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value,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fah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displayed  again.</a:t>
            </a:r>
            <a:endParaRPr sz="1450">
              <a:latin typeface="Times New Roman"/>
              <a:cs typeface="Times New Roman"/>
            </a:endParaRPr>
          </a:p>
          <a:p>
            <a:pPr marL="12700" marR="314325" indent="-635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A similar thing happens in lines </a:t>
            </a:r>
            <a:r>
              <a:rPr dirty="0" sz="1450" spc="-5">
                <a:latin typeface="Times New Roman"/>
                <a:cs typeface="Times New Roman"/>
              </a:rPr>
              <a:t>16–25, but </a:t>
            </a:r>
            <a:r>
              <a:rPr dirty="0" sz="1450" spc="-10">
                <a:latin typeface="Times New Roman"/>
                <a:cs typeface="Times New Roman"/>
              </a:rPr>
              <a:t>in the reverse direction. A temperature in  Celsius is converted to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Fahrenheit.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dirty="0" sz="1650" spc="-10" b="1">
                <a:latin typeface="Times New Roman"/>
                <a:cs typeface="Times New Roman"/>
              </a:rPr>
              <a:t>More </a:t>
            </a:r>
            <a:r>
              <a:rPr dirty="0" sz="1650" b="1">
                <a:latin typeface="Times New Roman"/>
                <a:cs typeface="Times New Roman"/>
              </a:rPr>
              <a:t>About</a:t>
            </a:r>
            <a:r>
              <a:rPr dirty="0" sz="1650" spc="5" b="1">
                <a:latin typeface="Times New Roman"/>
                <a:cs typeface="Times New Roman"/>
              </a:rPr>
              <a:t> </a:t>
            </a:r>
            <a:r>
              <a:rPr dirty="0" sz="1650" spc="-5" b="1">
                <a:latin typeface="Times New Roman"/>
                <a:cs typeface="Times New Roman"/>
              </a:rPr>
              <a:t>Assignment</a:t>
            </a:r>
            <a:endParaRPr sz="1650">
              <a:latin typeface="Times New Roman"/>
              <a:cs typeface="Times New Roman"/>
            </a:endParaRPr>
          </a:p>
          <a:p>
            <a:pPr marL="12700" marR="90805" indent="-635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Assigning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value 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is an expression because it produces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value. Because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this feature, you can combine assignment statements in this unusual</a:t>
            </a:r>
            <a:r>
              <a:rPr dirty="0" sz="1450" spc="6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way:</a:t>
            </a: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555"/>
              </a:spcBef>
            </a:pPr>
            <a:r>
              <a:rPr dirty="0" sz="1050" spc="15">
                <a:latin typeface="Courier New"/>
                <a:cs typeface="Courier New"/>
              </a:rPr>
              <a:t>x = y = z =</a:t>
            </a:r>
            <a:r>
              <a:rPr dirty="0" sz="1050" spc="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7;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In this statement, all three variables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Courier New"/>
                <a:cs typeface="Courier New"/>
              </a:rPr>
              <a:t>y</a:t>
            </a:r>
            <a:r>
              <a:rPr dirty="0" sz="1450" spc="-10">
                <a:latin typeface="Times New Roman"/>
                <a:cs typeface="Times New Roman"/>
              </a:rPr>
              <a:t>, and </a:t>
            </a:r>
            <a:r>
              <a:rPr dirty="0" sz="1450" spc="-10">
                <a:latin typeface="Courier New"/>
                <a:cs typeface="Courier New"/>
              </a:rPr>
              <a:t>z</a:t>
            </a:r>
            <a:r>
              <a:rPr dirty="0" sz="1450" spc="-42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end up with the value </a:t>
            </a:r>
            <a:r>
              <a:rPr dirty="0" sz="1450" spc="-5">
                <a:latin typeface="Times New Roman"/>
                <a:cs typeface="Times New Roman"/>
              </a:rPr>
              <a:t>7.</a:t>
            </a:r>
            <a:endParaRPr sz="1450">
              <a:latin typeface="Times New Roman"/>
              <a:cs typeface="Times New Roman"/>
            </a:endParaRPr>
          </a:p>
          <a:p>
            <a:pPr marL="12700" marR="222885" indent="-635">
              <a:lnSpc>
                <a:spcPts val="1660"/>
              </a:lnSpc>
              <a:spcBef>
                <a:spcPts val="900"/>
              </a:spcBef>
            </a:pPr>
            <a:r>
              <a:rPr dirty="0" sz="1450" spc="-10">
                <a:latin typeface="Times New Roman"/>
                <a:cs typeface="Times New Roman"/>
              </a:rPr>
              <a:t>The right side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 assignment expression always is calculated before the assignment  takes place. This makes it possible to use an expression statement as in the following  code:</a:t>
            </a:r>
            <a:endParaRPr sz="1450">
              <a:latin typeface="Times New Roman"/>
              <a:cs typeface="Times New Roman"/>
            </a:endParaRPr>
          </a:p>
          <a:p>
            <a:pPr marL="259079" marR="5436235">
              <a:lnSpc>
                <a:spcPts val="1220"/>
              </a:lnSpc>
              <a:spcBef>
                <a:spcPts val="63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x =</a:t>
            </a:r>
            <a:r>
              <a:rPr dirty="0" sz="1050" spc="-6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5;  </a:t>
            </a:r>
            <a:r>
              <a:rPr dirty="0" sz="105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x = x +</a:t>
            </a:r>
            <a:r>
              <a:rPr dirty="0" sz="1050" spc="-7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2;</a:t>
            </a:r>
            <a:endParaRPr sz="1050">
              <a:latin typeface="Courier New"/>
              <a:cs typeface="Courier New"/>
            </a:endParaRPr>
          </a:p>
          <a:p>
            <a:pPr marL="12700" marR="103505">
              <a:lnSpc>
                <a:spcPct val="103499"/>
              </a:lnSpc>
              <a:spcBef>
                <a:spcPts val="625"/>
              </a:spcBef>
            </a:pPr>
            <a:r>
              <a:rPr dirty="0" sz="1450" spc="-10">
                <a:latin typeface="Times New Roman"/>
                <a:cs typeface="Times New Roman"/>
              </a:rPr>
              <a:t>In the expression </a:t>
            </a:r>
            <a:r>
              <a:rPr dirty="0" sz="1450" spc="-10">
                <a:latin typeface="Courier New"/>
                <a:cs typeface="Courier New"/>
              </a:rPr>
              <a:t>x = x + 2</a:t>
            </a:r>
            <a:r>
              <a:rPr dirty="0" sz="1450" spc="-10">
                <a:latin typeface="Times New Roman"/>
                <a:cs typeface="Times New Roman"/>
              </a:rPr>
              <a:t>, the first thing that happens is that </a:t>
            </a:r>
            <a:r>
              <a:rPr dirty="0" sz="1450" spc="-10">
                <a:latin typeface="Courier New"/>
                <a:cs typeface="Courier New"/>
              </a:rPr>
              <a:t>x + 2</a:t>
            </a:r>
            <a:r>
              <a:rPr dirty="0" sz="1450" spc="-34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calculated.  The result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this calculation, </a:t>
            </a:r>
            <a:r>
              <a:rPr dirty="0" sz="1450" spc="-5">
                <a:latin typeface="Times New Roman"/>
                <a:cs typeface="Times New Roman"/>
              </a:rPr>
              <a:t>7, </a:t>
            </a:r>
            <a:r>
              <a:rPr dirty="0" sz="1450" spc="-10">
                <a:latin typeface="Times New Roman"/>
                <a:cs typeface="Times New Roman"/>
              </a:rPr>
              <a:t>is then assigned to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 marR="354330" indent="-635">
              <a:lnSpc>
                <a:spcPts val="1660"/>
              </a:lnSpc>
              <a:spcBef>
                <a:spcPts val="905"/>
              </a:spcBef>
            </a:pPr>
            <a:r>
              <a:rPr dirty="0" sz="1450" spc="-10">
                <a:latin typeface="Times New Roman"/>
                <a:cs typeface="Times New Roman"/>
              </a:rPr>
              <a:t>Using an expression to change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20">
                <a:latin typeface="Times New Roman"/>
                <a:cs typeface="Times New Roman"/>
              </a:rPr>
              <a:t>variable’s </a:t>
            </a:r>
            <a:r>
              <a:rPr dirty="0" sz="1450" spc="-10">
                <a:latin typeface="Times New Roman"/>
                <a:cs typeface="Times New Roman"/>
              </a:rPr>
              <a:t>value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common task in programming.  Several operators are used strictly in these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cases.</a:t>
            </a:r>
            <a:endParaRPr sz="1450">
              <a:latin typeface="Times New Roman"/>
              <a:cs typeface="Times New Roman"/>
            </a:endParaRPr>
          </a:p>
          <a:p>
            <a:pPr marL="12700" marR="276225">
              <a:lnSpc>
                <a:spcPts val="1660"/>
              </a:lnSpc>
              <a:spcBef>
                <a:spcPts val="710"/>
              </a:spcBef>
            </a:pPr>
            <a:r>
              <a:rPr dirty="0" u="sng" sz="1450" spc="-3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3" action="ppaction://hlinksldjump"/>
              </a:rPr>
              <a:t>Table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3" action="ppaction://hlinksldjump"/>
              </a:rPr>
              <a:t>2.4</a:t>
            </a:r>
            <a:r>
              <a:rPr dirty="0" sz="1450" spc="-5">
                <a:solidFill>
                  <a:srgbClr val="0000ED"/>
                </a:solidFill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shows these assignment operators and the expressions they are functionally  equivalent to.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48610" y="8323111"/>
            <a:ext cx="6462776" cy="14816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484711" y="9865278"/>
            <a:ext cx="259080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35" b="1">
                <a:solidFill>
                  <a:srgbClr val="666666"/>
                </a:solidFill>
                <a:latin typeface="Times New Roman"/>
                <a:cs typeface="Times New Roman"/>
              </a:rPr>
              <a:t>TABLE </a:t>
            </a:r>
            <a:r>
              <a:rPr dirty="0" sz="1450" spc="-5" b="1">
                <a:solidFill>
                  <a:srgbClr val="666666"/>
                </a:solidFill>
                <a:latin typeface="Times New Roman"/>
                <a:cs typeface="Times New Roman"/>
              </a:rPr>
              <a:t>2.4 </a:t>
            </a:r>
            <a:r>
              <a:rPr dirty="0" sz="1450" spc="-10">
                <a:latin typeface="Times New Roman"/>
                <a:cs typeface="Times New Roman"/>
              </a:rPr>
              <a:t>Assignment</a:t>
            </a:r>
            <a:r>
              <a:rPr dirty="0" sz="1450" spc="-1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Operators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15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47" y="452740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147" y="480179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147" y="448167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143" y="448167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08" y="457313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04" y="457313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147" y="3187476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147" y="3214915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147" y="318290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143" y="318290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08" y="319204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04" y="319204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539" y="462920"/>
            <a:ext cx="6644005" cy="9620250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131445">
              <a:lnSpc>
                <a:spcPct val="100000"/>
              </a:lnSpc>
              <a:spcBef>
                <a:spcPts val="735"/>
              </a:spcBef>
            </a:pPr>
            <a:r>
              <a:rPr dirty="0" sz="1450" spc="-10" b="1">
                <a:solidFill>
                  <a:srgbClr val="57595B"/>
                </a:solidFill>
                <a:latin typeface="Times New Roman"/>
                <a:cs typeface="Times New Roman"/>
              </a:rPr>
              <a:t>Caution</a:t>
            </a:r>
            <a:endParaRPr sz="1450">
              <a:latin typeface="Times New Roman"/>
              <a:cs typeface="Times New Roman"/>
            </a:endParaRPr>
          </a:p>
          <a:p>
            <a:pPr marL="259079" marR="417830">
              <a:lnSpc>
                <a:spcPct val="97300"/>
              </a:lnSpc>
              <a:spcBef>
                <a:spcPts val="685"/>
              </a:spcBef>
            </a:pPr>
            <a:r>
              <a:rPr dirty="0" sz="1450" spc="-10">
                <a:latin typeface="Times New Roman"/>
                <a:cs typeface="Times New Roman"/>
              </a:rPr>
              <a:t>These shorthand assignment operators are functionally equivalent to the longer  assignment statements for which they substitute. If either side </a:t>
            </a:r>
            <a:r>
              <a:rPr dirty="0" sz="1450" spc="-5">
                <a:latin typeface="Times New Roman"/>
                <a:cs typeface="Times New Roman"/>
              </a:rPr>
              <a:t>of your </a:t>
            </a:r>
            <a:r>
              <a:rPr dirty="0" sz="1450" spc="-10">
                <a:latin typeface="Times New Roman"/>
                <a:cs typeface="Times New Roman"/>
              </a:rPr>
              <a:t>assignment  statement is part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complex expression, </a:t>
            </a:r>
            <a:r>
              <a:rPr dirty="0" sz="1450" spc="-15">
                <a:latin typeface="Times New Roman"/>
                <a:cs typeface="Times New Roman"/>
              </a:rPr>
              <a:t>however, </a:t>
            </a:r>
            <a:r>
              <a:rPr dirty="0" sz="1450" spc="-10">
                <a:latin typeface="Times New Roman"/>
                <a:cs typeface="Times New Roman"/>
              </a:rPr>
              <a:t>there are cases where the  operators are </a:t>
            </a:r>
            <a:r>
              <a:rPr dirty="0" sz="1450" spc="-5">
                <a:latin typeface="Times New Roman"/>
                <a:cs typeface="Times New Roman"/>
              </a:rPr>
              <a:t>not </a:t>
            </a:r>
            <a:r>
              <a:rPr dirty="0" sz="1450" spc="-10">
                <a:latin typeface="Times New Roman"/>
                <a:cs typeface="Times New Roman"/>
              </a:rPr>
              <a:t>equivalent. For example, if </a:t>
            </a:r>
            <a:r>
              <a:rPr dirty="0" sz="1450" spc="-10">
                <a:latin typeface="Courier New"/>
                <a:cs typeface="Courier New"/>
              </a:rPr>
              <a:t>x </a:t>
            </a:r>
            <a:r>
              <a:rPr dirty="0" sz="1450" spc="-10">
                <a:latin typeface="Times New Roman"/>
                <a:cs typeface="Times New Roman"/>
              </a:rPr>
              <a:t>equals 20 and </a:t>
            </a:r>
            <a:r>
              <a:rPr dirty="0" sz="1450" spc="-10">
                <a:latin typeface="Courier New"/>
                <a:cs typeface="Courier New"/>
              </a:rPr>
              <a:t>y </a:t>
            </a:r>
            <a:r>
              <a:rPr dirty="0" sz="1450" spc="-10">
                <a:latin typeface="Times New Roman"/>
                <a:cs typeface="Times New Roman"/>
              </a:rPr>
              <a:t>equals </a:t>
            </a:r>
            <a:r>
              <a:rPr dirty="0" sz="1450" spc="-5">
                <a:latin typeface="Times New Roman"/>
                <a:cs typeface="Times New Roman"/>
              </a:rPr>
              <a:t>5, </a:t>
            </a:r>
            <a:r>
              <a:rPr dirty="0" sz="1450" spc="-10">
                <a:latin typeface="Times New Roman"/>
                <a:cs typeface="Times New Roman"/>
              </a:rPr>
              <a:t>the  following two statements do </a:t>
            </a:r>
            <a:r>
              <a:rPr dirty="0" sz="1450" spc="-5">
                <a:latin typeface="Times New Roman"/>
                <a:cs typeface="Times New Roman"/>
              </a:rPr>
              <a:t>not </a:t>
            </a:r>
            <a:r>
              <a:rPr dirty="0" sz="1450" spc="-10">
                <a:latin typeface="Times New Roman"/>
                <a:cs typeface="Times New Roman"/>
              </a:rPr>
              <a:t>produce the same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value:</a:t>
            </a:r>
            <a:endParaRPr sz="1450">
              <a:latin typeface="Times New Roman"/>
              <a:cs typeface="Times New Roman"/>
            </a:endParaRPr>
          </a:p>
          <a:p>
            <a:pPr marL="496570" marR="4986655">
              <a:lnSpc>
                <a:spcPts val="1220"/>
              </a:lnSpc>
              <a:spcBef>
                <a:spcPts val="680"/>
              </a:spcBef>
            </a:pPr>
            <a:r>
              <a:rPr dirty="0" sz="1050" spc="15">
                <a:latin typeface="Courier New"/>
                <a:cs typeface="Courier New"/>
              </a:rPr>
              <a:t>x = x / y +</a:t>
            </a:r>
            <a:r>
              <a:rPr dirty="0" sz="1050" spc="-7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5;  </a:t>
            </a:r>
            <a:r>
              <a:rPr dirty="0" sz="105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x /= y +</a:t>
            </a:r>
            <a:r>
              <a:rPr dirty="0" sz="1050" spc="-4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5;</a:t>
            </a:r>
            <a:endParaRPr sz="1050">
              <a:latin typeface="Courier New"/>
              <a:cs typeface="Courier New"/>
            </a:endParaRPr>
          </a:p>
          <a:p>
            <a:pPr marL="259079" marR="340360" indent="-635">
              <a:lnSpc>
                <a:spcPct val="99300"/>
              </a:lnSpc>
              <a:spcBef>
                <a:spcPts val="700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first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produces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9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second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 spc="-5">
                <a:latin typeface="Times New Roman"/>
                <a:cs typeface="Times New Roman"/>
              </a:rPr>
              <a:t> 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2.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When  in </a:t>
            </a:r>
            <a:r>
              <a:rPr dirty="0" sz="1450" spc="-5">
                <a:latin typeface="Times New Roman"/>
                <a:cs typeface="Times New Roman"/>
              </a:rPr>
              <a:t>doubt </a:t>
            </a:r>
            <a:r>
              <a:rPr dirty="0" sz="1450" spc="-10">
                <a:latin typeface="Times New Roman"/>
                <a:cs typeface="Times New Roman"/>
              </a:rPr>
              <a:t>about what an expression is doing, simplify it by using multiple  assignment statements and </a:t>
            </a:r>
            <a:r>
              <a:rPr dirty="0" sz="1450" spc="-15">
                <a:latin typeface="Times New Roman"/>
                <a:cs typeface="Times New Roman"/>
              </a:rPr>
              <a:t>don’t </a:t>
            </a:r>
            <a:r>
              <a:rPr dirty="0" sz="1450" spc="-10">
                <a:latin typeface="Times New Roman"/>
                <a:cs typeface="Times New Roman"/>
              </a:rPr>
              <a:t>use the shorthand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operators.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50" spc="-5" b="1">
                <a:latin typeface="Times New Roman"/>
                <a:cs typeface="Times New Roman"/>
              </a:rPr>
              <a:t>Incrementing </a:t>
            </a:r>
            <a:r>
              <a:rPr dirty="0" sz="1650" b="1">
                <a:latin typeface="Times New Roman"/>
                <a:cs typeface="Times New Roman"/>
              </a:rPr>
              <a:t>and </a:t>
            </a:r>
            <a:r>
              <a:rPr dirty="0" sz="1650" spc="-5" b="1">
                <a:latin typeface="Times New Roman"/>
                <a:cs typeface="Times New Roman"/>
              </a:rPr>
              <a:t>Decrementing</a:t>
            </a:r>
            <a:endParaRPr sz="1650">
              <a:latin typeface="Times New Roman"/>
              <a:cs typeface="Times New Roman"/>
            </a:endParaRPr>
          </a:p>
          <a:p>
            <a:pPr marL="12700" marR="319405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Another common task required in programming is to add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subtract 1 from an integer  variable. These expressions have special operators, which are called increment and  decrement operators. </a:t>
            </a:r>
            <a:r>
              <a:rPr dirty="0" sz="1450" spc="-15" i="1">
                <a:latin typeface="Times New Roman"/>
                <a:cs typeface="Times New Roman"/>
              </a:rPr>
              <a:t>Incrementing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means adding 1 to its value, and  </a:t>
            </a:r>
            <a:r>
              <a:rPr dirty="0" sz="1450" spc="-15" i="1">
                <a:latin typeface="Times New Roman"/>
                <a:cs typeface="Times New Roman"/>
              </a:rPr>
              <a:t>decrementing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means subtracting 1 from its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value.</a:t>
            </a:r>
            <a:endParaRPr sz="1450">
              <a:latin typeface="Times New Roman"/>
              <a:cs typeface="Times New Roman"/>
            </a:endParaRPr>
          </a:p>
          <a:p>
            <a:pPr marL="12700" marR="434975" indent="-635">
              <a:lnSpc>
                <a:spcPct val="103499"/>
              </a:lnSpc>
              <a:spcBef>
                <a:spcPts val="525"/>
              </a:spcBef>
            </a:pPr>
            <a:r>
              <a:rPr dirty="0" sz="1450" spc="-10">
                <a:latin typeface="Times New Roman"/>
                <a:cs typeface="Times New Roman"/>
              </a:rPr>
              <a:t>The increment operator is </a:t>
            </a:r>
            <a:r>
              <a:rPr dirty="0" sz="1450" spc="-10">
                <a:latin typeface="Courier New"/>
                <a:cs typeface="Courier New"/>
              </a:rPr>
              <a:t>++</a:t>
            </a:r>
            <a:r>
              <a:rPr dirty="0" sz="1450" spc="-10">
                <a:latin typeface="Times New Roman"/>
                <a:cs typeface="Times New Roman"/>
              </a:rPr>
              <a:t>, and the decrement operator is </a:t>
            </a:r>
            <a:r>
              <a:rPr dirty="0" sz="1450" spc="-10">
                <a:latin typeface="Courier New"/>
                <a:cs typeface="Courier New"/>
              </a:rPr>
              <a:t>--</a:t>
            </a:r>
            <a:r>
              <a:rPr dirty="0" sz="1450" spc="-10">
                <a:latin typeface="Times New Roman"/>
                <a:cs typeface="Times New Roman"/>
              </a:rPr>
              <a:t>. These operators are  placed immediately after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before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name, as in the following</a:t>
            </a:r>
            <a:r>
              <a:rPr dirty="0" sz="1450" spc="6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code:</a:t>
            </a:r>
            <a:endParaRPr sz="1450">
              <a:latin typeface="Times New Roman"/>
              <a:cs typeface="Times New Roman"/>
            </a:endParaRPr>
          </a:p>
          <a:p>
            <a:pPr marL="259079" marR="5553710">
              <a:lnSpc>
                <a:spcPts val="1220"/>
              </a:lnSpc>
              <a:spcBef>
                <a:spcPts val="68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x =</a:t>
            </a:r>
            <a:r>
              <a:rPr dirty="0" sz="1050" spc="-6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7;  </a:t>
            </a:r>
            <a:r>
              <a:rPr dirty="0" sz="1050" spc="10">
                <a:latin typeface="Courier New"/>
                <a:cs typeface="Courier New"/>
              </a:rPr>
              <a:t>x++;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this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example,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x++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increments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from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7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 spc="-5">
                <a:latin typeface="Times New Roman"/>
                <a:cs typeface="Times New Roman"/>
              </a:rPr>
              <a:t> 8.</a:t>
            </a:r>
            <a:endParaRPr sz="1450">
              <a:latin typeface="Times New Roman"/>
              <a:cs typeface="Times New Roman"/>
            </a:endParaRPr>
          </a:p>
          <a:p>
            <a:pPr marL="12700" marR="189230">
              <a:lnSpc>
                <a:spcPts val="1660"/>
              </a:lnSpc>
              <a:spcBef>
                <a:spcPts val="905"/>
              </a:spcBef>
            </a:pPr>
            <a:r>
              <a:rPr dirty="0" sz="1450" spc="-10">
                <a:latin typeface="Times New Roman"/>
                <a:cs typeface="Times New Roman"/>
              </a:rPr>
              <a:t>These increment and decrement operators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placed before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after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name.  This </a:t>
            </a:r>
            <a:r>
              <a:rPr dirty="0" sz="1450" spc="-15">
                <a:latin typeface="Times New Roman"/>
                <a:cs typeface="Times New Roman"/>
              </a:rPr>
              <a:t>affects </a:t>
            </a:r>
            <a:r>
              <a:rPr dirty="0" sz="1450" spc="-10">
                <a:latin typeface="Times New Roman"/>
                <a:cs typeface="Times New Roman"/>
              </a:rPr>
              <a:t>the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expressions that involve these</a:t>
            </a:r>
            <a:r>
              <a:rPr dirty="0" sz="1450" spc="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operators.</a:t>
            </a:r>
            <a:endParaRPr sz="1450">
              <a:latin typeface="Times New Roman"/>
              <a:cs typeface="Times New Roman"/>
            </a:endParaRPr>
          </a:p>
          <a:p>
            <a:pPr marL="12700" marR="226695">
              <a:lnSpc>
                <a:spcPts val="1660"/>
              </a:lnSpc>
              <a:spcBef>
                <a:spcPts val="710"/>
              </a:spcBef>
            </a:pPr>
            <a:r>
              <a:rPr dirty="0" sz="1450" spc="-10">
                <a:latin typeface="Times New Roman"/>
                <a:cs typeface="Times New Roman"/>
              </a:rPr>
              <a:t>Increment and decrement operators are called </a:t>
            </a:r>
            <a:r>
              <a:rPr dirty="0" sz="1450" spc="-20" i="1">
                <a:latin typeface="Times New Roman"/>
                <a:cs typeface="Times New Roman"/>
              </a:rPr>
              <a:t>prefix </a:t>
            </a:r>
            <a:r>
              <a:rPr dirty="0" sz="1450" spc="-10">
                <a:latin typeface="Times New Roman"/>
                <a:cs typeface="Times New Roman"/>
              </a:rPr>
              <a:t>operators if listed before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 name and </a:t>
            </a:r>
            <a:r>
              <a:rPr dirty="0" sz="1450" spc="-10" i="1">
                <a:latin typeface="Times New Roman"/>
                <a:cs typeface="Times New Roman"/>
              </a:rPr>
              <a:t>postfix </a:t>
            </a:r>
            <a:r>
              <a:rPr dirty="0" sz="1450" spc="-10">
                <a:latin typeface="Times New Roman"/>
                <a:cs typeface="Times New Roman"/>
              </a:rPr>
              <a:t>operators if listed after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name.</a:t>
            </a:r>
            <a:endParaRPr sz="1450">
              <a:latin typeface="Times New Roman"/>
              <a:cs typeface="Times New Roman"/>
            </a:endParaRPr>
          </a:p>
          <a:p>
            <a:pPr marL="12700" marR="5080" indent="-635">
              <a:lnSpc>
                <a:spcPct val="98000"/>
              </a:lnSpc>
              <a:spcBef>
                <a:spcPts val="625"/>
              </a:spcBef>
            </a:pPr>
            <a:r>
              <a:rPr dirty="0" sz="1450" spc="-10">
                <a:latin typeface="Times New Roman"/>
                <a:cs typeface="Times New Roman"/>
              </a:rPr>
              <a:t>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simple expression such as </a:t>
            </a:r>
            <a:r>
              <a:rPr dirty="0" sz="1450" spc="-15">
                <a:latin typeface="Courier New"/>
                <a:cs typeface="Courier New"/>
              </a:rPr>
              <a:t>count--;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using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prefix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postfix operator produces the  same result, making the operators interchangeable. When increment and decrement  operations are part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5">
                <a:latin typeface="Times New Roman"/>
                <a:cs typeface="Times New Roman"/>
              </a:rPr>
              <a:t>larger </a:t>
            </a:r>
            <a:r>
              <a:rPr dirty="0" sz="1450" spc="-10">
                <a:latin typeface="Times New Roman"/>
                <a:cs typeface="Times New Roman"/>
              </a:rPr>
              <a:t>expression, </a:t>
            </a:r>
            <a:r>
              <a:rPr dirty="0" sz="1450" spc="-15">
                <a:latin typeface="Times New Roman"/>
                <a:cs typeface="Times New Roman"/>
              </a:rPr>
              <a:t>however, </a:t>
            </a:r>
            <a:r>
              <a:rPr dirty="0" sz="1450" spc="-10">
                <a:latin typeface="Times New Roman"/>
                <a:cs typeface="Times New Roman"/>
              </a:rPr>
              <a:t>the choice between prefix and postfix  operators is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important.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1450" spc="-10">
                <a:latin typeface="Times New Roman"/>
                <a:cs typeface="Times New Roman"/>
              </a:rPr>
              <a:t>Consider the following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code:</a:t>
            </a:r>
            <a:endParaRPr sz="1450">
              <a:latin typeface="Times New Roman"/>
              <a:cs typeface="Times New Roman"/>
            </a:endParaRPr>
          </a:p>
          <a:p>
            <a:pPr marL="259079" marR="5389245">
              <a:lnSpc>
                <a:spcPts val="1220"/>
              </a:lnSpc>
              <a:spcBef>
                <a:spcPts val="67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x, y,</a:t>
            </a:r>
            <a:r>
              <a:rPr dirty="0" sz="1050" spc="-6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z;  </a:t>
            </a:r>
            <a:r>
              <a:rPr dirty="0" sz="105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x =</a:t>
            </a:r>
            <a:r>
              <a:rPr dirty="0" sz="1050" spc="-1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42;</a:t>
            </a:r>
            <a:endParaRPr sz="1050">
              <a:latin typeface="Courier New"/>
              <a:cs typeface="Courier New"/>
            </a:endParaRPr>
          </a:p>
          <a:p>
            <a:pPr marL="259079" marR="5718175">
              <a:lnSpc>
                <a:spcPts val="1220"/>
              </a:lnSpc>
              <a:spcBef>
                <a:spcPts val="10"/>
              </a:spcBef>
            </a:pPr>
            <a:r>
              <a:rPr dirty="0" sz="1050" spc="15">
                <a:latin typeface="Courier New"/>
                <a:cs typeface="Courier New"/>
              </a:rPr>
              <a:t>y =</a:t>
            </a:r>
            <a:r>
              <a:rPr dirty="0" sz="1050" spc="-6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x++;  </a:t>
            </a:r>
            <a:r>
              <a:rPr dirty="0" sz="105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z =</a:t>
            </a:r>
            <a:r>
              <a:rPr dirty="0" sz="1050" spc="-6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++x;</a:t>
            </a:r>
            <a:endParaRPr sz="1050">
              <a:latin typeface="Courier New"/>
              <a:cs typeface="Courier New"/>
            </a:endParaRPr>
          </a:p>
          <a:p>
            <a:pPr marL="12700" marR="6985" indent="-635">
              <a:lnSpc>
                <a:spcPts val="1660"/>
              </a:lnSpc>
              <a:spcBef>
                <a:spcPts val="810"/>
              </a:spcBef>
            </a:pPr>
            <a:r>
              <a:rPr dirty="0" sz="1450" spc="-10">
                <a:latin typeface="Times New Roman"/>
                <a:cs typeface="Times New Roman"/>
              </a:rPr>
              <a:t>The three expressions in this code yield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results because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Times New Roman"/>
                <a:cs typeface="Times New Roman"/>
              </a:rPr>
              <a:t>difference </a:t>
            </a:r>
            <a:r>
              <a:rPr dirty="0" sz="1450" spc="-10">
                <a:latin typeface="Times New Roman"/>
                <a:cs typeface="Times New Roman"/>
              </a:rPr>
              <a:t>between  prefix and postfix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operations.</a:t>
            </a:r>
            <a:endParaRPr sz="1450">
              <a:latin typeface="Times New Roman"/>
              <a:cs typeface="Times New Roman"/>
            </a:endParaRPr>
          </a:p>
          <a:p>
            <a:pPr marL="12700" marR="198755" indent="-635">
              <a:lnSpc>
                <a:spcPct val="99300"/>
              </a:lnSpc>
              <a:spcBef>
                <a:spcPts val="605"/>
              </a:spcBef>
            </a:pPr>
            <a:r>
              <a:rPr dirty="0" sz="1450" spc="-10">
                <a:latin typeface="Times New Roman"/>
                <a:cs typeface="Times New Roman"/>
              </a:rPr>
              <a:t>When you use postfix operators on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in an expression, the </a:t>
            </a:r>
            <a:r>
              <a:rPr dirty="0" sz="1450" spc="-20">
                <a:latin typeface="Times New Roman"/>
                <a:cs typeface="Times New Roman"/>
              </a:rPr>
              <a:t>variable’s </a:t>
            </a:r>
            <a:r>
              <a:rPr dirty="0" sz="1450" spc="-10">
                <a:latin typeface="Times New Roman"/>
                <a:cs typeface="Times New Roman"/>
              </a:rPr>
              <a:t>value is  evaluated in the expression before it is incremented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decremented. So in </a:t>
            </a:r>
            <a:r>
              <a:rPr dirty="0" sz="1450" spc="-10">
                <a:latin typeface="Courier New"/>
                <a:cs typeface="Courier New"/>
              </a:rPr>
              <a:t>y = x++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Courier New"/>
                <a:cs typeface="Courier New"/>
              </a:rPr>
              <a:t>y  </a:t>
            </a:r>
            <a:r>
              <a:rPr dirty="0" sz="1450" spc="-10">
                <a:latin typeface="Times New Roman"/>
                <a:cs typeface="Times New Roman"/>
              </a:rPr>
              <a:t>receives the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47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before it is incremented by </a:t>
            </a:r>
            <a:r>
              <a:rPr dirty="0" sz="1450" spc="-5">
                <a:latin typeface="Times New Roman"/>
                <a:cs typeface="Times New Roman"/>
              </a:rPr>
              <a:t>1.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16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20" y="3361255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220" y="3388694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20" y="3356682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15" y="3356682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80" y="3365828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76" y="336582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20" y="6278916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20" y="6306355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20" y="627434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15" y="627434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80" y="6283490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76" y="6283490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501" y="417184"/>
            <a:ext cx="6607175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99300"/>
              </a:lnSpc>
              <a:spcBef>
                <a:spcPts val="100"/>
              </a:spcBef>
            </a:pPr>
            <a:r>
              <a:rPr dirty="0" sz="1450" spc="-10">
                <a:latin typeface="Times New Roman"/>
                <a:cs typeface="Times New Roman"/>
              </a:rPr>
              <a:t>When using prefix operators on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in an expression, the variable is incremented </a:t>
            </a:r>
            <a:r>
              <a:rPr dirty="0" sz="1450" spc="-5">
                <a:latin typeface="Times New Roman"/>
                <a:cs typeface="Times New Roman"/>
              </a:rPr>
              <a:t>or  </a:t>
            </a:r>
            <a:r>
              <a:rPr dirty="0" sz="1450" spc="-10">
                <a:latin typeface="Times New Roman"/>
                <a:cs typeface="Times New Roman"/>
              </a:rPr>
              <a:t>decremented before its value is evaluated in that expression. Therefore, in </a:t>
            </a:r>
            <a:r>
              <a:rPr dirty="0" sz="1450" spc="-10">
                <a:latin typeface="Courier New"/>
                <a:cs typeface="Courier New"/>
              </a:rPr>
              <a:t>z = ++x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36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 incremented by 1 before the value is assigned to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z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result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preceding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codes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example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that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y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equals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42,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z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equals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44,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x</a:t>
            </a:r>
            <a:endParaRPr sz="14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50" spc="-10">
                <a:latin typeface="Times New Roman"/>
                <a:cs typeface="Times New Roman"/>
              </a:rPr>
              <a:t>equals </a:t>
            </a:r>
            <a:r>
              <a:rPr dirty="0" sz="1450" spc="-5">
                <a:latin typeface="Times New Roman"/>
                <a:cs typeface="Times New Roman"/>
              </a:rPr>
              <a:t>44.</a:t>
            </a:r>
            <a:endParaRPr sz="1450">
              <a:latin typeface="Times New Roman"/>
              <a:cs typeface="Times New Roman"/>
            </a:endParaRPr>
          </a:p>
          <a:p>
            <a:pPr marL="12700" marR="587375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If you’re still having some trouble figuring this out, </a:t>
            </a:r>
            <a:r>
              <a:rPr dirty="0" sz="1450" spc="-25">
                <a:latin typeface="Times New Roman"/>
                <a:cs typeface="Times New Roman"/>
              </a:rPr>
              <a:t>here’s </a:t>
            </a:r>
            <a:r>
              <a:rPr dirty="0" sz="1450" spc="-10">
                <a:latin typeface="Times New Roman"/>
                <a:cs typeface="Times New Roman"/>
              </a:rPr>
              <a:t>the example again with  comments describing each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step: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0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x, y, z;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// x, y,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and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z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are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declared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17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91326" y="2603141"/>
            <a:ext cx="683895" cy="34607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x =</a:t>
            </a:r>
            <a:r>
              <a:rPr dirty="0" sz="1050" spc="-4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42;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y =</a:t>
            </a:r>
            <a:r>
              <a:rPr dirty="0" sz="1050" spc="-6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x++;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1331" y="3069601"/>
            <a:ext cx="683895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z =</a:t>
            </a:r>
            <a:r>
              <a:rPr dirty="0" sz="1050" spc="-6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++x;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60839" y="2603141"/>
            <a:ext cx="4385945" cy="65659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// x is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given the value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 42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25"/>
              </a:lnSpc>
            </a:pP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// y is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given x’s value (42) before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it is</a:t>
            </a:r>
            <a:r>
              <a:rPr dirty="0" sz="1050" spc="65">
                <a:solidFill>
                  <a:srgbClr val="6D6E7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incremented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25"/>
              </a:lnSpc>
            </a:pP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//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and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x is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then incremented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to</a:t>
            </a:r>
            <a:r>
              <a:rPr dirty="0" sz="1050" spc="20">
                <a:solidFill>
                  <a:srgbClr val="6D6E70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43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// x is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incremented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to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44, and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z is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given x’s</a:t>
            </a:r>
            <a:r>
              <a:rPr dirty="0" sz="1050" spc="50">
                <a:solidFill>
                  <a:srgbClr val="6D6E7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value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4494" y="3371429"/>
            <a:ext cx="6648450" cy="4625975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131445">
              <a:lnSpc>
                <a:spcPct val="100000"/>
              </a:lnSpc>
              <a:spcBef>
                <a:spcPts val="735"/>
              </a:spcBef>
            </a:pPr>
            <a:r>
              <a:rPr dirty="0" sz="1450" spc="-10" b="1">
                <a:solidFill>
                  <a:srgbClr val="57595B"/>
                </a:solidFill>
                <a:latin typeface="Times New Roman"/>
                <a:cs typeface="Times New Roman"/>
              </a:rPr>
              <a:t>Caution</a:t>
            </a:r>
            <a:endParaRPr sz="1450">
              <a:latin typeface="Times New Roman"/>
              <a:cs typeface="Times New Roman"/>
            </a:endParaRPr>
          </a:p>
          <a:p>
            <a:pPr marL="259079" marR="630555" indent="-635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Using increment and decrement operators in complex expressions can produce  results you might </a:t>
            </a:r>
            <a:r>
              <a:rPr dirty="0" sz="1450" spc="-5">
                <a:latin typeface="Times New Roman"/>
                <a:cs typeface="Times New Roman"/>
              </a:rPr>
              <a:t>not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expect.</a:t>
            </a:r>
            <a:endParaRPr sz="1450">
              <a:latin typeface="Times New Roman"/>
              <a:cs typeface="Times New Roman"/>
            </a:endParaRPr>
          </a:p>
          <a:p>
            <a:pPr marL="259079" marR="594360">
              <a:lnSpc>
                <a:spcPct val="99300"/>
              </a:lnSpc>
              <a:spcBef>
                <a:spcPts val="605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concept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“assigning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y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before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incremented”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Times New Roman"/>
                <a:cs typeface="Times New Roman"/>
              </a:rPr>
              <a:t>isn’t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precisely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right,  because Java evaluates everything on the right side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 expression before  assigning its value to the left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side.</a:t>
            </a:r>
            <a:endParaRPr sz="1450">
              <a:latin typeface="Times New Roman"/>
              <a:cs typeface="Times New Roman"/>
            </a:endParaRPr>
          </a:p>
          <a:p>
            <a:pPr marL="259079" marR="523240">
              <a:lnSpc>
                <a:spcPts val="1660"/>
              </a:lnSpc>
              <a:spcBef>
                <a:spcPts val="755"/>
              </a:spcBef>
            </a:pPr>
            <a:r>
              <a:rPr dirty="0" sz="1450" spc="-10">
                <a:latin typeface="Times New Roman"/>
                <a:cs typeface="Times New Roman"/>
              </a:rPr>
              <a:t>Java stores some values before handling an expression to make postfix work the  way it has been described in this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section.</a:t>
            </a:r>
            <a:endParaRPr sz="1450">
              <a:latin typeface="Times New Roman"/>
              <a:cs typeface="Times New Roman"/>
            </a:endParaRPr>
          </a:p>
          <a:p>
            <a:pPr algn="just" marL="259079" marR="265430">
              <a:lnSpc>
                <a:spcPts val="1660"/>
              </a:lnSpc>
              <a:spcBef>
                <a:spcPts val="715"/>
              </a:spcBef>
            </a:pPr>
            <a:r>
              <a:rPr dirty="0" sz="1450" spc="-10">
                <a:latin typeface="Times New Roman"/>
                <a:cs typeface="Times New Roman"/>
              </a:rPr>
              <a:t>If you’re </a:t>
            </a:r>
            <a:r>
              <a:rPr dirty="0" sz="1450" spc="-5">
                <a:latin typeface="Times New Roman"/>
                <a:cs typeface="Times New Roman"/>
              </a:rPr>
              <a:t>not </a:t>
            </a:r>
            <a:r>
              <a:rPr dirty="0" sz="1450" spc="-10">
                <a:latin typeface="Times New Roman"/>
                <a:cs typeface="Times New Roman"/>
              </a:rPr>
              <a:t>getting the results you expect from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complex expression that includes  prefix and postfix operators, try breaking the expression into multiple statements to  simplify it.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50" b="1">
                <a:latin typeface="Times New Roman"/>
                <a:cs typeface="Times New Roman"/>
              </a:rPr>
              <a:t>Comparisons</a:t>
            </a:r>
            <a:endParaRPr sz="1650">
              <a:latin typeface="Times New Roman"/>
              <a:cs typeface="Times New Roman"/>
            </a:endParaRPr>
          </a:p>
          <a:p>
            <a:pPr marL="12700" marR="5080">
              <a:lnSpc>
                <a:spcPts val="1660"/>
              </a:lnSpc>
              <a:spcBef>
                <a:spcPts val="795"/>
              </a:spcBef>
            </a:pPr>
            <a:r>
              <a:rPr dirty="0" sz="1450" spc="-10">
                <a:latin typeface="Times New Roman"/>
                <a:cs typeface="Times New Roman"/>
              </a:rPr>
              <a:t>Java has several operators for making comparisons among variables, variables and literals, 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other types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information in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program.</a:t>
            </a:r>
            <a:endParaRPr sz="1450">
              <a:latin typeface="Times New Roman"/>
              <a:cs typeface="Times New Roman"/>
            </a:endParaRPr>
          </a:p>
          <a:p>
            <a:pPr marL="12700" marR="240029">
              <a:lnSpc>
                <a:spcPct val="99300"/>
              </a:lnSpc>
              <a:spcBef>
                <a:spcPts val="600"/>
              </a:spcBef>
            </a:pPr>
            <a:r>
              <a:rPr dirty="0" sz="1450" spc="-10">
                <a:latin typeface="Times New Roman"/>
                <a:cs typeface="Times New Roman"/>
              </a:rPr>
              <a:t>These operators are used in expressions that return Boolean values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409">
                <a:latin typeface="Courier New"/>
                <a:cs typeface="Courier New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,  depending on whether the comparison being made is true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not. </a:t>
            </a:r>
            <a:r>
              <a:rPr dirty="0" u="sng" sz="1450" spc="-3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Table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2.5</a:t>
            </a:r>
            <a:r>
              <a:rPr dirty="0" sz="1450" spc="-5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shows the  comparison operators.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8617" y="448170"/>
            <a:ext cx="6462776" cy="20487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2" y="2475085"/>
            <a:ext cx="6666865" cy="7754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030730" indent="2029460">
              <a:lnSpc>
                <a:spcPct val="136600"/>
              </a:lnSpc>
              <a:spcBef>
                <a:spcPts val="100"/>
              </a:spcBef>
            </a:pPr>
            <a:r>
              <a:rPr dirty="0" sz="1450" spc="-35" b="1">
                <a:solidFill>
                  <a:srgbClr val="666666"/>
                </a:solidFill>
                <a:latin typeface="Times New Roman"/>
                <a:cs typeface="Times New Roman"/>
              </a:rPr>
              <a:t>TABLE </a:t>
            </a:r>
            <a:r>
              <a:rPr dirty="0" sz="1450" spc="-5" b="1">
                <a:solidFill>
                  <a:srgbClr val="666666"/>
                </a:solidFill>
                <a:latin typeface="Times New Roman"/>
                <a:cs typeface="Times New Roman"/>
              </a:rPr>
              <a:t>2.5 </a:t>
            </a:r>
            <a:r>
              <a:rPr dirty="0" sz="1450" spc="-10">
                <a:latin typeface="Times New Roman"/>
                <a:cs typeface="Times New Roman"/>
              </a:rPr>
              <a:t>Comparison Operators  The following example shows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comparison operator in</a:t>
            </a:r>
            <a:r>
              <a:rPr dirty="0" sz="1450" spc="4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use:</a:t>
            </a:r>
            <a:endParaRPr sz="1450">
              <a:latin typeface="Times New Roman"/>
              <a:cs typeface="Times New Roman"/>
            </a:endParaRPr>
          </a:p>
          <a:p>
            <a:pPr marL="259079" marR="5000625">
              <a:lnSpc>
                <a:spcPts val="1220"/>
              </a:lnSpc>
              <a:spcBef>
                <a:spcPts val="68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boolean </a:t>
            </a:r>
            <a:r>
              <a:rPr dirty="0" sz="1050" spc="10">
                <a:latin typeface="Courier New"/>
                <a:cs typeface="Courier New"/>
              </a:rPr>
              <a:t>isHip;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age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37;  isHip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age </a:t>
            </a:r>
            <a:r>
              <a:rPr dirty="0" sz="1050" spc="15">
                <a:latin typeface="Courier New"/>
                <a:cs typeface="Courier New"/>
              </a:rPr>
              <a:t>&lt;</a:t>
            </a:r>
            <a:r>
              <a:rPr dirty="0" sz="1050" spc="-2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25;</a:t>
            </a:r>
            <a:endParaRPr sz="1050">
              <a:latin typeface="Courier New"/>
              <a:cs typeface="Courier New"/>
            </a:endParaRPr>
          </a:p>
          <a:p>
            <a:pPr marL="12700" marR="40640">
              <a:lnSpc>
                <a:spcPct val="103499"/>
              </a:lnSpc>
              <a:spcBef>
                <a:spcPts val="630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expression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age</a:t>
            </a:r>
            <a:r>
              <a:rPr dirty="0" sz="1450" spc="-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&lt;</a:t>
            </a:r>
            <a:r>
              <a:rPr dirty="0" sz="1450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25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produces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result</a:t>
            </a:r>
            <a:r>
              <a:rPr dirty="0" sz="1450" spc="-5">
                <a:latin typeface="Times New Roman"/>
                <a:cs typeface="Times New Roman"/>
              </a:rPr>
              <a:t> 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either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depending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 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integer </a:t>
            </a:r>
            <a:r>
              <a:rPr dirty="0" sz="1450" spc="-10">
                <a:latin typeface="Courier New"/>
                <a:cs typeface="Courier New"/>
              </a:rPr>
              <a:t>age</a:t>
            </a:r>
            <a:r>
              <a:rPr dirty="0" sz="1450" spc="-10">
                <a:latin typeface="Times New Roman"/>
                <a:cs typeface="Times New Roman"/>
              </a:rPr>
              <a:t>. Because </a:t>
            </a:r>
            <a:r>
              <a:rPr dirty="0" sz="1450" spc="-10">
                <a:latin typeface="Courier New"/>
                <a:cs typeface="Courier New"/>
              </a:rPr>
              <a:t>age </a:t>
            </a:r>
            <a:r>
              <a:rPr dirty="0" sz="1450" spc="-10">
                <a:latin typeface="Times New Roman"/>
                <a:cs typeface="Times New Roman"/>
              </a:rPr>
              <a:t>is 37 in this example (which is </a:t>
            </a:r>
            <a:r>
              <a:rPr dirty="0" sz="1450" spc="-5">
                <a:latin typeface="Times New Roman"/>
                <a:cs typeface="Times New Roman"/>
              </a:rPr>
              <a:t>not </a:t>
            </a:r>
            <a:r>
              <a:rPr dirty="0" sz="1450" spc="-10">
                <a:latin typeface="Times New Roman"/>
                <a:cs typeface="Times New Roman"/>
              </a:rPr>
              <a:t>less than 25),  </a:t>
            </a:r>
            <a:r>
              <a:rPr dirty="0" sz="1450" spc="-15">
                <a:latin typeface="Courier New"/>
                <a:cs typeface="Courier New"/>
              </a:rPr>
              <a:t>isHip</a:t>
            </a:r>
            <a:r>
              <a:rPr dirty="0" sz="1450" spc="-49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given the Boolean value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15"/>
              </a:spcBef>
            </a:pPr>
            <a:r>
              <a:rPr dirty="0" sz="1650" b="1">
                <a:latin typeface="Times New Roman"/>
                <a:cs typeface="Times New Roman"/>
              </a:rPr>
              <a:t>Logical</a:t>
            </a:r>
            <a:r>
              <a:rPr dirty="0" sz="1650" spc="-5" b="1">
                <a:latin typeface="Times New Roman"/>
                <a:cs typeface="Times New Roman"/>
              </a:rPr>
              <a:t> Operators</a:t>
            </a:r>
            <a:endParaRPr sz="1650">
              <a:latin typeface="Times New Roman"/>
              <a:cs typeface="Times New Roman"/>
            </a:endParaRPr>
          </a:p>
          <a:p>
            <a:pPr marL="12700" marR="205104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Expressions that result in Boolean values, such as comparison operations, can </a:t>
            </a:r>
            <a:r>
              <a:rPr dirty="0" sz="1450" spc="-5">
                <a:latin typeface="Times New Roman"/>
                <a:cs typeface="Times New Roman"/>
              </a:rPr>
              <a:t>be  </a:t>
            </a:r>
            <a:r>
              <a:rPr dirty="0" sz="1450" spc="-10">
                <a:latin typeface="Times New Roman"/>
                <a:cs typeface="Times New Roman"/>
              </a:rPr>
              <a:t>combined to form more complex expressions. This is handled through logical operators,  which are used for the logical combinations </a:t>
            </a:r>
            <a:r>
              <a:rPr dirty="0" sz="1450" spc="-10">
                <a:latin typeface="Courier New"/>
                <a:cs typeface="Courier New"/>
              </a:rPr>
              <a:t>AND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Courier New"/>
                <a:cs typeface="Courier New"/>
              </a:rPr>
              <a:t>OR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Courier New"/>
                <a:cs typeface="Courier New"/>
              </a:rPr>
              <a:t>XOR</a:t>
            </a:r>
            <a:r>
              <a:rPr dirty="0" sz="1450" spc="-10">
                <a:latin typeface="Times New Roman"/>
                <a:cs typeface="Times New Roman"/>
              </a:rPr>
              <a:t>, and logical</a:t>
            </a:r>
            <a:r>
              <a:rPr dirty="0" sz="1450" spc="7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NOT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 marR="132080" indent="-635">
              <a:lnSpc>
                <a:spcPct val="103499"/>
              </a:lnSpc>
              <a:spcBef>
                <a:spcPts val="670"/>
              </a:spcBef>
            </a:pPr>
            <a:r>
              <a:rPr dirty="0" sz="1450" spc="-10">
                <a:latin typeface="Times New Roman"/>
                <a:cs typeface="Times New Roman"/>
              </a:rPr>
              <a:t>For </a:t>
            </a:r>
            <a:r>
              <a:rPr dirty="0" sz="1450" spc="-10">
                <a:latin typeface="Courier New"/>
                <a:cs typeface="Courier New"/>
              </a:rPr>
              <a:t>AND </a:t>
            </a:r>
            <a:r>
              <a:rPr dirty="0" sz="1450" spc="-10">
                <a:latin typeface="Times New Roman"/>
                <a:cs typeface="Times New Roman"/>
              </a:rPr>
              <a:t>combinations, the </a:t>
            </a:r>
            <a:r>
              <a:rPr dirty="0" sz="1450" spc="-10">
                <a:latin typeface="Courier New"/>
                <a:cs typeface="Courier New"/>
              </a:rPr>
              <a:t>&amp;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Courier New"/>
                <a:cs typeface="Courier New"/>
              </a:rPr>
              <a:t>&amp;&amp; </a:t>
            </a:r>
            <a:r>
              <a:rPr dirty="0" sz="1450" spc="-10">
                <a:latin typeface="Times New Roman"/>
                <a:cs typeface="Times New Roman"/>
              </a:rPr>
              <a:t>logical operator is used. When two Boolean  expressions are linked by these operators, the combined expression returns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37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  only if both Boolean expressions are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true.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1450" spc="-10">
                <a:latin typeface="Times New Roman"/>
                <a:cs typeface="Times New Roman"/>
              </a:rPr>
              <a:t>Consider this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example: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boolean </a:t>
            </a:r>
            <a:r>
              <a:rPr dirty="0" sz="1050" spc="10">
                <a:latin typeface="Courier New"/>
                <a:cs typeface="Courier New"/>
              </a:rPr>
              <a:t>extraLife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(score </a:t>
            </a:r>
            <a:r>
              <a:rPr dirty="0" sz="1050" spc="15">
                <a:latin typeface="Courier New"/>
                <a:cs typeface="Courier New"/>
              </a:rPr>
              <a:t>&gt; </a:t>
            </a:r>
            <a:r>
              <a:rPr dirty="0" sz="1050" spc="10">
                <a:latin typeface="Courier New"/>
                <a:cs typeface="Courier New"/>
              </a:rPr>
              <a:t>75000) </a:t>
            </a:r>
            <a:r>
              <a:rPr dirty="0" sz="1050" spc="15">
                <a:latin typeface="Courier New"/>
                <a:cs typeface="Courier New"/>
              </a:rPr>
              <a:t>&amp; </a:t>
            </a:r>
            <a:r>
              <a:rPr dirty="0" sz="1050" spc="10">
                <a:latin typeface="Courier New"/>
                <a:cs typeface="Courier New"/>
              </a:rPr>
              <a:t>(playerLives </a:t>
            </a:r>
            <a:r>
              <a:rPr dirty="0" sz="1050" spc="15">
                <a:latin typeface="Courier New"/>
                <a:cs typeface="Courier New"/>
              </a:rPr>
              <a:t>&lt;</a:t>
            </a:r>
            <a:r>
              <a:rPr dirty="0" sz="1050" spc="5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10);</a:t>
            </a:r>
            <a:endParaRPr sz="1050">
              <a:latin typeface="Courier New"/>
              <a:cs typeface="Courier New"/>
            </a:endParaRPr>
          </a:p>
          <a:p>
            <a:pPr marL="12700" marR="71755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This expression combines two comparison expressions: </a:t>
            </a:r>
            <a:r>
              <a:rPr dirty="0" sz="1450" spc="-15">
                <a:latin typeface="Courier New"/>
                <a:cs typeface="Courier New"/>
              </a:rPr>
              <a:t>score </a:t>
            </a:r>
            <a:r>
              <a:rPr dirty="0" sz="1450" spc="-10">
                <a:latin typeface="Courier New"/>
                <a:cs typeface="Courier New"/>
              </a:rPr>
              <a:t>&gt; </a:t>
            </a:r>
            <a:r>
              <a:rPr dirty="0" sz="1450" spc="-15">
                <a:latin typeface="Courier New"/>
                <a:cs typeface="Courier New"/>
              </a:rPr>
              <a:t>75000 </a:t>
            </a:r>
            <a:r>
              <a:rPr dirty="0" sz="1450" spc="-10">
                <a:latin typeface="Times New Roman"/>
                <a:cs typeface="Times New Roman"/>
              </a:rPr>
              <a:t>and  </a:t>
            </a:r>
            <a:r>
              <a:rPr dirty="0" sz="1450" spc="-15">
                <a:latin typeface="Courier New"/>
                <a:cs typeface="Courier New"/>
              </a:rPr>
              <a:t>playerLives </a:t>
            </a:r>
            <a:r>
              <a:rPr dirty="0" sz="1450" spc="-10">
                <a:latin typeface="Courier New"/>
                <a:cs typeface="Courier New"/>
              </a:rPr>
              <a:t>&lt; 10</a:t>
            </a:r>
            <a:r>
              <a:rPr dirty="0" sz="1450" spc="-10">
                <a:latin typeface="Times New Roman"/>
                <a:cs typeface="Times New Roman"/>
              </a:rPr>
              <a:t>. If both expressions are true, the Boolean value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36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assigned  to the variable </a:t>
            </a:r>
            <a:r>
              <a:rPr dirty="0" sz="1450" spc="-15">
                <a:latin typeface="Courier New"/>
                <a:cs typeface="Courier New"/>
              </a:rPr>
              <a:t>extraLife</a:t>
            </a:r>
            <a:r>
              <a:rPr dirty="0" sz="1450" spc="-15">
                <a:latin typeface="Times New Roman"/>
                <a:cs typeface="Times New Roman"/>
              </a:rPr>
              <a:t>. </a:t>
            </a:r>
            <a:r>
              <a:rPr dirty="0" sz="1450" spc="-10">
                <a:latin typeface="Times New Roman"/>
                <a:cs typeface="Times New Roman"/>
              </a:rPr>
              <a:t>In any other circumstance, the value </a:t>
            </a:r>
            <a:r>
              <a:rPr dirty="0" sz="1450" spc="-15">
                <a:latin typeface="Courier New"/>
                <a:cs typeface="Courier New"/>
              </a:rPr>
              <a:t>false </a:t>
            </a:r>
            <a:r>
              <a:rPr dirty="0" sz="1450" spc="-10">
                <a:latin typeface="Times New Roman"/>
                <a:cs typeface="Times New Roman"/>
              </a:rPr>
              <a:t>is assigned to  the variable.</a:t>
            </a:r>
            <a:endParaRPr sz="1450">
              <a:latin typeface="Times New Roman"/>
              <a:cs typeface="Times New Roman"/>
            </a:endParaRPr>
          </a:p>
          <a:p>
            <a:pPr marL="12700" marR="197485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Times New Roman"/>
                <a:cs typeface="Times New Roman"/>
              </a:rPr>
              <a:t>difference </a:t>
            </a:r>
            <a:r>
              <a:rPr dirty="0" sz="1450" spc="-10">
                <a:latin typeface="Times New Roman"/>
                <a:cs typeface="Times New Roman"/>
              </a:rPr>
              <a:t>between </a:t>
            </a:r>
            <a:r>
              <a:rPr dirty="0" sz="1450" spc="-10">
                <a:latin typeface="Courier New"/>
                <a:cs typeface="Courier New"/>
              </a:rPr>
              <a:t>&amp;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0">
                <a:latin typeface="Courier New"/>
                <a:cs typeface="Courier New"/>
              </a:rPr>
              <a:t>&amp;&amp; </a:t>
            </a:r>
            <a:r>
              <a:rPr dirty="0" sz="1450" spc="-10">
                <a:latin typeface="Times New Roman"/>
                <a:cs typeface="Times New Roman"/>
              </a:rPr>
              <a:t>lies in how much work Java does on the combined  expression. If </a:t>
            </a:r>
            <a:r>
              <a:rPr dirty="0" sz="1450" spc="-10">
                <a:latin typeface="Courier New"/>
                <a:cs typeface="Courier New"/>
              </a:rPr>
              <a:t>&amp; </a:t>
            </a:r>
            <a:r>
              <a:rPr dirty="0" sz="1450" spc="-10">
                <a:latin typeface="Times New Roman"/>
                <a:cs typeface="Times New Roman"/>
              </a:rPr>
              <a:t>is used, the expressions on both sides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&amp; </a:t>
            </a:r>
            <a:r>
              <a:rPr dirty="0" sz="1450" spc="-10">
                <a:latin typeface="Times New Roman"/>
                <a:cs typeface="Times New Roman"/>
              </a:rPr>
              <a:t>are evaluated no matter  what.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&amp;&amp;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left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side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&amp;&amp;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false,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expression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right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side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&amp;&amp;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never is evaluated.</a:t>
            </a:r>
            <a:endParaRPr sz="1450">
              <a:latin typeface="Times New Roman"/>
              <a:cs typeface="Times New Roman"/>
            </a:endParaRPr>
          </a:p>
          <a:p>
            <a:pPr marL="12700" marR="5080" indent="-635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This makes </a:t>
            </a:r>
            <a:r>
              <a:rPr dirty="0" sz="1450" spc="-10">
                <a:latin typeface="Courier New"/>
                <a:cs typeface="Courier New"/>
              </a:rPr>
              <a:t>&amp;&amp;</a:t>
            </a:r>
            <a:r>
              <a:rPr dirty="0" sz="1450" spc="-35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more </a:t>
            </a:r>
            <a:r>
              <a:rPr dirty="0" sz="1450" spc="-15">
                <a:latin typeface="Times New Roman"/>
                <a:cs typeface="Times New Roman"/>
              </a:rPr>
              <a:t>efficient </a:t>
            </a:r>
            <a:r>
              <a:rPr dirty="0" sz="1450" spc="-10">
                <a:latin typeface="Times New Roman"/>
                <a:cs typeface="Times New Roman"/>
              </a:rPr>
              <a:t>because no unnecessary work is performed. In the preceding  example if </a:t>
            </a:r>
            <a:r>
              <a:rPr dirty="0" sz="1450" spc="-15">
                <a:latin typeface="Courier New"/>
                <a:cs typeface="Courier New"/>
              </a:rPr>
              <a:t>score </a:t>
            </a:r>
            <a:r>
              <a:rPr dirty="0" sz="1450" spc="-10">
                <a:latin typeface="Times New Roman"/>
                <a:cs typeface="Times New Roman"/>
              </a:rPr>
              <a:t>is </a:t>
            </a:r>
            <a:r>
              <a:rPr dirty="0" sz="1450" spc="-5">
                <a:latin typeface="Times New Roman"/>
                <a:cs typeface="Times New Roman"/>
              </a:rPr>
              <a:t>not </a:t>
            </a:r>
            <a:r>
              <a:rPr dirty="0" sz="1450" spc="-10">
                <a:latin typeface="Times New Roman"/>
                <a:cs typeface="Times New Roman"/>
              </a:rPr>
              <a:t>greater than </a:t>
            </a:r>
            <a:r>
              <a:rPr dirty="0" sz="1450" spc="-5">
                <a:latin typeface="Times New Roman"/>
                <a:cs typeface="Times New Roman"/>
              </a:rPr>
              <a:t>75,000, </a:t>
            </a:r>
            <a:r>
              <a:rPr dirty="0" sz="1450" spc="-20">
                <a:latin typeface="Times New Roman"/>
                <a:cs typeface="Times New Roman"/>
              </a:rPr>
              <a:t>there’s </a:t>
            </a:r>
            <a:r>
              <a:rPr dirty="0" sz="1450" spc="-10">
                <a:latin typeface="Times New Roman"/>
                <a:cs typeface="Times New Roman"/>
              </a:rPr>
              <a:t>no need to consider whether  </a:t>
            </a:r>
            <a:r>
              <a:rPr dirty="0" sz="1450" spc="-15">
                <a:latin typeface="Courier New"/>
                <a:cs typeface="Courier New"/>
              </a:rPr>
              <a:t>playerLives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less than </a:t>
            </a:r>
            <a:r>
              <a:rPr dirty="0" sz="1450" spc="-5">
                <a:latin typeface="Times New Roman"/>
                <a:cs typeface="Times New Roman"/>
              </a:rPr>
              <a:t>10.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50" spc="-10">
                <a:latin typeface="Times New Roman"/>
                <a:cs typeface="Times New Roman"/>
              </a:rPr>
              <a:t>For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OR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combinations,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|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||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logical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operator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used.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These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combined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expressions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18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000241" y="10222075"/>
            <a:ext cx="658495" cy="13906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latin typeface="Arial"/>
                <a:cs typeface="Arial"/>
              </a:rPr>
              <a:t>Page 19 of</a:t>
            </a:r>
            <a:r>
              <a:rPr dirty="0" sz="800" spc="-9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24</a:t>
            </a:r>
            <a:endParaRPr sz="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44497" y="325721"/>
            <a:ext cx="6640195" cy="9757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486025">
              <a:lnSpc>
                <a:spcPct val="142800"/>
              </a:lnSpc>
              <a:spcBef>
                <a:spcPts val="100"/>
              </a:spcBef>
            </a:pPr>
            <a:r>
              <a:rPr dirty="0" sz="1450" spc="-10">
                <a:latin typeface="Times New Roman"/>
                <a:cs typeface="Times New Roman"/>
              </a:rPr>
              <a:t>return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45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 if either Boolean expression is true.  Consider this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example: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boolean </a:t>
            </a:r>
            <a:r>
              <a:rPr dirty="0" sz="1050" spc="10">
                <a:latin typeface="Courier New"/>
                <a:cs typeface="Courier New"/>
              </a:rPr>
              <a:t>extralife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(score </a:t>
            </a:r>
            <a:r>
              <a:rPr dirty="0" sz="1050" spc="15">
                <a:latin typeface="Courier New"/>
                <a:cs typeface="Courier New"/>
              </a:rPr>
              <a:t>&gt; </a:t>
            </a:r>
            <a:r>
              <a:rPr dirty="0" sz="1050" spc="10">
                <a:latin typeface="Courier New"/>
                <a:cs typeface="Courier New"/>
              </a:rPr>
              <a:t>75000) </a:t>
            </a:r>
            <a:r>
              <a:rPr dirty="0" sz="1050" spc="15">
                <a:latin typeface="Courier New"/>
                <a:cs typeface="Courier New"/>
              </a:rPr>
              <a:t>|| </a:t>
            </a:r>
            <a:r>
              <a:rPr dirty="0" sz="1050" spc="10">
                <a:latin typeface="Courier New"/>
                <a:cs typeface="Courier New"/>
              </a:rPr>
              <a:t>(playerLevel </a:t>
            </a:r>
            <a:r>
              <a:rPr dirty="0" sz="1050" spc="15">
                <a:latin typeface="Courier New"/>
                <a:cs typeface="Courier New"/>
              </a:rPr>
              <a:t>==</a:t>
            </a:r>
            <a:r>
              <a:rPr dirty="0" sz="1050" spc="5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0);</a:t>
            </a:r>
            <a:endParaRPr sz="1050">
              <a:latin typeface="Courier New"/>
              <a:cs typeface="Courier New"/>
            </a:endParaRPr>
          </a:p>
          <a:p>
            <a:pPr marL="12700" marR="111760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This expression combines two comparison expressions: </a:t>
            </a:r>
            <a:r>
              <a:rPr dirty="0" sz="1450" spc="-15">
                <a:latin typeface="Courier New"/>
                <a:cs typeface="Courier New"/>
              </a:rPr>
              <a:t>score </a:t>
            </a:r>
            <a:r>
              <a:rPr dirty="0" sz="1450" spc="-10">
                <a:latin typeface="Courier New"/>
                <a:cs typeface="Courier New"/>
              </a:rPr>
              <a:t>&gt; </a:t>
            </a:r>
            <a:r>
              <a:rPr dirty="0" sz="1450" spc="-15">
                <a:latin typeface="Courier New"/>
                <a:cs typeface="Courier New"/>
              </a:rPr>
              <a:t>75000 </a:t>
            </a:r>
            <a:r>
              <a:rPr dirty="0" sz="1450" spc="-10">
                <a:latin typeface="Times New Roman"/>
                <a:cs typeface="Times New Roman"/>
              </a:rPr>
              <a:t>and  </a:t>
            </a:r>
            <a:r>
              <a:rPr dirty="0" sz="1450" spc="-15">
                <a:latin typeface="Courier New"/>
                <a:cs typeface="Courier New"/>
              </a:rPr>
              <a:t>playerLevel </a:t>
            </a:r>
            <a:r>
              <a:rPr dirty="0" sz="1450" spc="-10">
                <a:latin typeface="Courier New"/>
                <a:cs typeface="Courier New"/>
              </a:rPr>
              <a:t>== 0</a:t>
            </a:r>
            <a:r>
              <a:rPr dirty="0" sz="1450" spc="-10">
                <a:latin typeface="Times New Roman"/>
                <a:cs typeface="Times New Roman"/>
              </a:rPr>
              <a:t>. If either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these expressions is true, the Boolean value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36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 assigned to the variable </a:t>
            </a:r>
            <a:r>
              <a:rPr dirty="0" sz="1450" spc="-15">
                <a:latin typeface="Courier New"/>
                <a:cs typeface="Courier New"/>
              </a:rPr>
              <a:t>extraLife</a:t>
            </a:r>
            <a:r>
              <a:rPr dirty="0" sz="1450" spc="-15">
                <a:latin typeface="Times New Roman"/>
                <a:cs typeface="Times New Roman"/>
              </a:rPr>
              <a:t>. </a:t>
            </a:r>
            <a:r>
              <a:rPr dirty="0" sz="1450" spc="-10">
                <a:latin typeface="Times New Roman"/>
                <a:cs typeface="Times New Roman"/>
              </a:rPr>
              <a:t>Only if both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these expressions are false is the  value </a:t>
            </a:r>
            <a:r>
              <a:rPr dirty="0" sz="1450" spc="-15">
                <a:latin typeface="Courier New"/>
                <a:cs typeface="Courier New"/>
              </a:rPr>
              <a:t>false</a:t>
            </a:r>
            <a:r>
              <a:rPr dirty="0" sz="1450" spc="-50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assigned to </a:t>
            </a:r>
            <a:r>
              <a:rPr dirty="0" sz="1450" spc="-15">
                <a:latin typeface="Courier New"/>
                <a:cs typeface="Courier New"/>
              </a:rPr>
              <a:t>extraLife</a:t>
            </a:r>
            <a:r>
              <a:rPr dirty="0" sz="1450" spc="-15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50" spc="-10">
                <a:latin typeface="Times New Roman"/>
                <a:cs typeface="Times New Roman"/>
              </a:rPr>
              <a:t>Note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</a:t>
            </a:r>
            <a:r>
              <a:rPr dirty="0" sz="1450" spc="-5">
                <a:latin typeface="Times New Roman"/>
                <a:cs typeface="Times New Roman"/>
              </a:rPr>
              <a:t> 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||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instead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|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Because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usage,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if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score</a:t>
            </a:r>
            <a:r>
              <a:rPr dirty="0" sz="1450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&gt;</a:t>
            </a:r>
            <a:r>
              <a:rPr dirty="0" sz="1450" spc="-5">
                <a:latin typeface="Courier New"/>
                <a:cs typeface="Courier New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75000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true,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50" spc="-15">
                <a:latin typeface="Courier New"/>
                <a:cs typeface="Courier New"/>
              </a:rPr>
              <a:t>extraLife</a:t>
            </a:r>
            <a:r>
              <a:rPr dirty="0" sz="1450" spc="-44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set to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10">
                <a:latin typeface="Times New Roman"/>
                <a:cs typeface="Times New Roman"/>
              </a:rPr>
              <a:t>, and the second expression never is evaluated.</a:t>
            </a:r>
            <a:endParaRPr sz="1450">
              <a:latin typeface="Times New Roman"/>
              <a:cs typeface="Times New Roman"/>
            </a:endParaRPr>
          </a:p>
          <a:p>
            <a:pPr marL="12700" marR="34290" indent="-635">
              <a:lnSpc>
                <a:spcPct val="99300"/>
              </a:lnSpc>
              <a:spcBef>
                <a:spcPts val="795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XOR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combination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has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one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logical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Times New Roman"/>
                <a:cs typeface="Times New Roman"/>
              </a:rPr>
              <a:t>operator,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^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results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only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  Boolean expressions it combines have opposite values. If both are true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both are false,  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^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operator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produces</a:t>
            </a:r>
            <a:r>
              <a:rPr dirty="0" sz="1450" spc="-5">
                <a:latin typeface="Times New Roman"/>
                <a:cs typeface="Times New Roman"/>
              </a:rPr>
              <a:t> a </a:t>
            </a:r>
            <a:r>
              <a:rPr dirty="0" sz="1450" spc="-15">
                <a:latin typeface="Courier New"/>
                <a:cs typeface="Courier New"/>
              </a:rPr>
              <a:t>false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value.</a:t>
            </a:r>
            <a:endParaRPr sz="1450">
              <a:latin typeface="Times New Roman"/>
              <a:cs typeface="Times New Roman"/>
            </a:endParaRPr>
          </a:p>
          <a:p>
            <a:pPr marL="12700" marR="72390" indent="-635">
              <a:lnSpc>
                <a:spcPct val="9930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NOT </a:t>
            </a:r>
            <a:r>
              <a:rPr dirty="0" sz="1450" spc="-10">
                <a:latin typeface="Times New Roman"/>
                <a:cs typeface="Times New Roman"/>
              </a:rPr>
              <a:t>combination uses the </a:t>
            </a:r>
            <a:r>
              <a:rPr dirty="0" sz="1450" spc="-10">
                <a:latin typeface="Courier New"/>
                <a:cs typeface="Courier New"/>
              </a:rPr>
              <a:t>! </a:t>
            </a:r>
            <a:r>
              <a:rPr dirty="0" sz="1450" spc="-10">
                <a:latin typeface="Times New Roman"/>
                <a:cs typeface="Times New Roman"/>
              </a:rPr>
              <a:t>logical operator followed by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single expression. It  reverses the value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Boolean expression in the same way that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minus sign reverses the  positive</a:t>
            </a:r>
            <a:r>
              <a:rPr dirty="0" sz="1450" spc="-5">
                <a:latin typeface="Times New Roman"/>
                <a:cs typeface="Times New Roman"/>
              </a:rPr>
              <a:t> or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negative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sign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number.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example,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age</a:t>
            </a:r>
            <a:r>
              <a:rPr dirty="0" sz="1450" spc="-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&lt;</a:t>
            </a:r>
            <a:r>
              <a:rPr dirty="0" sz="1450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25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returns</a:t>
            </a:r>
            <a:r>
              <a:rPr dirty="0" sz="1450" spc="-5">
                <a:latin typeface="Times New Roman"/>
                <a:cs typeface="Times New Roman"/>
              </a:rPr>
              <a:t> 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value,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450" spc="-15">
                <a:latin typeface="Courier New"/>
                <a:cs typeface="Courier New"/>
              </a:rPr>
              <a:t>!(age </a:t>
            </a:r>
            <a:r>
              <a:rPr dirty="0" sz="1450" spc="-10">
                <a:latin typeface="Courier New"/>
                <a:cs typeface="Courier New"/>
              </a:rPr>
              <a:t>&lt; 25)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returns</a:t>
            </a:r>
            <a:r>
              <a:rPr dirty="0" sz="1450" spc="-5">
                <a:latin typeface="Times New Roman"/>
                <a:cs typeface="Times New Roman"/>
              </a:rPr>
              <a:t> a </a:t>
            </a:r>
            <a:r>
              <a:rPr dirty="0" sz="1450" spc="-15">
                <a:latin typeface="Courier New"/>
                <a:cs typeface="Courier New"/>
              </a:rPr>
              <a:t>false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value.</a:t>
            </a:r>
            <a:endParaRPr sz="1450">
              <a:latin typeface="Times New Roman"/>
              <a:cs typeface="Times New Roman"/>
            </a:endParaRPr>
          </a:p>
          <a:p>
            <a:pPr marL="12700" marR="5080" indent="-635">
              <a:lnSpc>
                <a:spcPts val="1660"/>
              </a:lnSpc>
              <a:spcBef>
                <a:spcPts val="900"/>
              </a:spcBef>
            </a:pPr>
            <a:r>
              <a:rPr dirty="0" sz="1450" spc="-10">
                <a:latin typeface="Times New Roman"/>
                <a:cs typeface="Times New Roman"/>
              </a:rPr>
              <a:t>The logical operators may seem illogical when you first encounter them.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get plenty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opportunities to work with them during </a:t>
            </a:r>
            <a:r>
              <a:rPr dirty="0" sz="1450" spc="-5">
                <a:latin typeface="Times New Roman"/>
                <a:cs typeface="Times New Roman"/>
              </a:rPr>
              <a:t>the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nextlectures.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dirty="0" sz="1650" spc="-5" b="1">
                <a:latin typeface="Times New Roman"/>
                <a:cs typeface="Times New Roman"/>
              </a:rPr>
              <a:t>Operator</a:t>
            </a:r>
            <a:r>
              <a:rPr dirty="0" sz="1650" spc="-35" b="1">
                <a:latin typeface="Times New Roman"/>
                <a:cs typeface="Times New Roman"/>
              </a:rPr>
              <a:t> </a:t>
            </a:r>
            <a:r>
              <a:rPr dirty="0" sz="1650" spc="-5" b="1">
                <a:latin typeface="Times New Roman"/>
                <a:cs typeface="Times New Roman"/>
              </a:rPr>
              <a:t>Precedence</a:t>
            </a:r>
            <a:endParaRPr sz="1650">
              <a:latin typeface="Times New Roman"/>
              <a:cs typeface="Times New Roman"/>
            </a:endParaRPr>
          </a:p>
          <a:p>
            <a:pPr marL="12700" marR="6350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When more than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operator is used in an expression, Java has an established precedence  hierarchy to determine the order in which operators are evaluated. In many cases, this  precedence determines the </a:t>
            </a:r>
            <a:r>
              <a:rPr dirty="0" sz="1450" spc="-15">
                <a:latin typeface="Times New Roman"/>
                <a:cs typeface="Times New Roman"/>
              </a:rPr>
              <a:t>expression’s </a:t>
            </a:r>
            <a:r>
              <a:rPr dirty="0" sz="1450" spc="-10">
                <a:latin typeface="Times New Roman"/>
                <a:cs typeface="Times New Roman"/>
              </a:rPr>
              <a:t>overall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450" spc="-10">
                <a:latin typeface="Times New Roman"/>
                <a:cs typeface="Times New Roman"/>
              </a:rPr>
              <a:t>For example, consider the following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expression:</a:t>
            </a: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605"/>
              </a:spcBef>
            </a:pPr>
            <a:r>
              <a:rPr dirty="0" sz="1050" spc="15">
                <a:latin typeface="Courier New"/>
                <a:cs typeface="Courier New"/>
              </a:rPr>
              <a:t>y = 6 + 4 /</a:t>
            </a:r>
            <a:r>
              <a:rPr dirty="0" sz="1050" spc="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2;</a:t>
            </a:r>
            <a:endParaRPr sz="1050">
              <a:latin typeface="Courier New"/>
              <a:cs typeface="Courier New"/>
            </a:endParaRPr>
          </a:p>
          <a:p>
            <a:pPr marL="12700" marR="459740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y </a:t>
            </a:r>
            <a:r>
              <a:rPr dirty="0" sz="1450" spc="-10">
                <a:latin typeface="Times New Roman"/>
                <a:cs typeface="Times New Roman"/>
              </a:rPr>
              <a:t>variable will equal the value 5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the value </a:t>
            </a:r>
            <a:r>
              <a:rPr dirty="0" sz="1450" spc="-5">
                <a:latin typeface="Times New Roman"/>
                <a:cs typeface="Times New Roman"/>
              </a:rPr>
              <a:t>8, </a:t>
            </a:r>
            <a:r>
              <a:rPr dirty="0" sz="1450" spc="-10">
                <a:latin typeface="Times New Roman"/>
                <a:cs typeface="Times New Roman"/>
              </a:rPr>
              <a:t>depending on which arithmetic  operation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handled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first.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6</a:t>
            </a:r>
            <a:r>
              <a:rPr dirty="0" sz="1450" spc="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+</a:t>
            </a:r>
            <a:r>
              <a:rPr dirty="0" sz="1450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4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expression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comes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first,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y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has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5.  </a:t>
            </a:r>
            <a:r>
              <a:rPr dirty="0" sz="1450" spc="-10">
                <a:latin typeface="Times New Roman"/>
                <a:cs typeface="Times New Roman"/>
              </a:rPr>
              <a:t>Otherwise, </a:t>
            </a:r>
            <a:r>
              <a:rPr dirty="0" sz="1450" spc="-10">
                <a:latin typeface="Courier New"/>
                <a:cs typeface="Courier New"/>
              </a:rPr>
              <a:t>y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equals </a:t>
            </a:r>
            <a:r>
              <a:rPr dirty="0" sz="1450" spc="-5">
                <a:latin typeface="Times New Roman"/>
                <a:cs typeface="Times New Roman"/>
              </a:rPr>
              <a:t>8.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dirty="0" sz="1450" spc="-10">
                <a:latin typeface="Times New Roman"/>
                <a:cs typeface="Times New Roman"/>
              </a:rPr>
              <a:t>In general, the order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evaluation from first to last is as</a:t>
            </a:r>
            <a:r>
              <a:rPr dirty="0" sz="1450" spc="5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follows:</a:t>
            </a:r>
            <a:endParaRPr sz="1450">
              <a:latin typeface="Times New Roman"/>
              <a:cs typeface="Times New Roman"/>
            </a:endParaRPr>
          </a:p>
          <a:p>
            <a:pPr marL="478790" indent="-182880">
              <a:lnSpc>
                <a:spcPct val="100000"/>
              </a:lnSpc>
              <a:spcBef>
                <a:spcPts val="635"/>
              </a:spcBef>
              <a:buFont typeface="Times New Roman"/>
              <a:buAutoNum type="arabicPeriod"/>
              <a:tabLst>
                <a:tab pos="479425" algn="l"/>
              </a:tabLst>
            </a:pPr>
            <a:r>
              <a:rPr dirty="0" sz="1450" spc="-10">
                <a:latin typeface="Times New Roman"/>
                <a:cs typeface="Times New Roman"/>
              </a:rPr>
              <a:t>Increment and decrement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operations</a:t>
            </a:r>
            <a:endParaRPr sz="1450">
              <a:latin typeface="Times New Roman"/>
              <a:cs typeface="Times New Roman"/>
            </a:endParaRPr>
          </a:p>
          <a:p>
            <a:pPr marL="478790" indent="-182880">
              <a:lnSpc>
                <a:spcPct val="100000"/>
              </a:lnSpc>
              <a:spcBef>
                <a:spcPts val="635"/>
              </a:spcBef>
              <a:buFont typeface="Times New Roman"/>
              <a:buAutoNum type="arabicPeriod"/>
              <a:tabLst>
                <a:tab pos="479425" algn="l"/>
              </a:tabLst>
            </a:pPr>
            <a:r>
              <a:rPr dirty="0" sz="1450" spc="-10">
                <a:latin typeface="Times New Roman"/>
                <a:cs typeface="Times New Roman"/>
              </a:rPr>
              <a:t>Arithmetic operations</a:t>
            </a:r>
            <a:endParaRPr sz="1450">
              <a:latin typeface="Times New Roman"/>
              <a:cs typeface="Times New Roman"/>
            </a:endParaRPr>
          </a:p>
          <a:p>
            <a:pPr marL="478790" indent="-182880">
              <a:lnSpc>
                <a:spcPct val="100000"/>
              </a:lnSpc>
              <a:spcBef>
                <a:spcPts val="640"/>
              </a:spcBef>
              <a:buFont typeface="Times New Roman"/>
              <a:buAutoNum type="arabicPeriod"/>
              <a:tabLst>
                <a:tab pos="479425" algn="l"/>
              </a:tabLst>
            </a:pPr>
            <a:r>
              <a:rPr dirty="0" sz="1450" spc="-10">
                <a:latin typeface="Times New Roman"/>
                <a:cs typeface="Times New Roman"/>
              </a:rPr>
              <a:t>Comparisons</a:t>
            </a:r>
            <a:endParaRPr sz="1450">
              <a:latin typeface="Times New Roman"/>
              <a:cs typeface="Times New Roman"/>
            </a:endParaRPr>
          </a:p>
          <a:p>
            <a:pPr marL="478790" indent="-182880">
              <a:lnSpc>
                <a:spcPct val="100000"/>
              </a:lnSpc>
              <a:spcBef>
                <a:spcPts val="635"/>
              </a:spcBef>
              <a:buFont typeface="Times New Roman"/>
              <a:buAutoNum type="arabicPeriod"/>
              <a:tabLst>
                <a:tab pos="479425" algn="l"/>
              </a:tabLst>
            </a:pPr>
            <a:r>
              <a:rPr dirty="0" sz="1450" spc="-10">
                <a:latin typeface="Times New Roman"/>
                <a:cs typeface="Times New Roman"/>
              </a:rPr>
              <a:t>Logical operations</a:t>
            </a:r>
            <a:endParaRPr sz="1450">
              <a:latin typeface="Times New Roman"/>
              <a:cs typeface="Times New Roman"/>
            </a:endParaRPr>
          </a:p>
          <a:p>
            <a:pPr marL="478790" indent="-182880">
              <a:lnSpc>
                <a:spcPct val="100000"/>
              </a:lnSpc>
              <a:spcBef>
                <a:spcPts val="635"/>
              </a:spcBef>
              <a:buFont typeface="Times New Roman"/>
              <a:buAutoNum type="arabicPeriod"/>
              <a:tabLst>
                <a:tab pos="479425" algn="l"/>
              </a:tabLst>
            </a:pPr>
            <a:r>
              <a:rPr dirty="0" sz="1450" spc="-10">
                <a:latin typeface="Times New Roman"/>
                <a:cs typeface="Times New Roman"/>
              </a:rPr>
              <a:t>Assignment expressions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1450" spc="-10">
                <a:latin typeface="Times New Roman"/>
                <a:cs typeface="Times New Roman"/>
              </a:rPr>
              <a:t>If two operations have the same precedence, the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on the left in the expression</a:t>
            </a:r>
            <a:r>
              <a:rPr dirty="0" sz="1450" spc="1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1757"/>
            <a:ext cx="6656070" cy="46037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>
              <a:lnSpc>
                <a:spcPts val="1689"/>
              </a:lnSpc>
              <a:spcBef>
                <a:spcPts val="185"/>
              </a:spcBef>
            </a:pPr>
            <a:r>
              <a:rPr dirty="0" sz="1450" spc="-10">
                <a:latin typeface="Times New Roman"/>
                <a:cs typeface="Times New Roman"/>
              </a:rPr>
              <a:t>handled before the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on the right. </a:t>
            </a:r>
            <a:r>
              <a:rPr dirty="0" u="sng" sz="1450" spc="-3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Table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2.6</a:t>
            </a:r>
            <a:r>
              <a:rPr dirty="0" sz="1450" spc="-5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shows the specific precedence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various  operators in Java. Operators higher up in the table are evaluated</a:t>
            </a:r>
            <a:r>
              <a:rPr dirty="0" sz="1450" spc="6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first.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12" y="960361"/>
            <a:ext cx="6462776" cy="59359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499" y="6874444"/>
            <a:ext cx="6651625" cy="3190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081530" indent="2096135">
              <a:lnSpc>
                <a:spcPct val="136600"/>
              </a:lnSpc>
              <a:spcBef>
                <a:spcPts val="100"/>
              </a:spcBef>
            </a:pPr>
            <a:r>
              <a:rPr dirty="0" sz="1450" spc="-35" b="1">
                <a:solidFill>
                  <a:srgbClr val="666666"/>
                </a:solidFill>
                <a:latin typeface="Times New Roman"/>
                <a:cs typeface="Times New Roman"/>
              </a:rPr>
              <a:t>TABLE </a:t>
            </a:r>
            <a:r>
              <a:rPr dirty="0" sz="1450" spc="-5" b="1">
                <a:solidFill>
                  <a:srgbClr val="666666"/>
                </a:solidFill>
                <a:latin typeface="Times New Roman"/>
                <a:cs typeface="Times New Roman"/>
              </a:rPr>
              <a:t>2.6 </a:t>
            </a:r>
            <a:r>
              <a:rPr dirty="0" sz="1450" spc="-10">
                <a:latin typeface="Times New Roman"/>
                <a:cs typeface="Times New Roman"/>
              </a:rPr>
              <a:t>Operator Precedence  Several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operators listed in </a:t>
            </a:r>
            <a:r>
              <a:rPr dirty="0" u="sng" sz="1450" spc="-3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Table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2.6</a:t>
            </a:r>
            <a:r>
              <a:rPr dirty="0" sz="1450" spc="-5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are covered</a:t>
            </a:r>
            <a:r>
              <a:rPr dirty="0" sz="1450" spc="7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later.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Returning to the expression </a:t>
            </a:r>
            <a:r>
              <a:rPr dirty="0" sz="1450" spc="-10">
                <a:latin typeface="Courier New"/>
                <a:cs typeface="Courier New"/>
              </a:rPr>
              <a:t>y = 6 + 4 / 2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u="sng" sz="1450" spc="-3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Table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2.6</a:t>
            </a:r>
            <a:r>
              <a:rPr dirty="0" sz="1450" spc="-5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shows that division is evaluated  before addition, so the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Courier New"/>
                <a:cs typeface="Courier New"/>
              </a:rPr>
              <a:t>y</a:t>
            </a:r>
            <a:r>
              <a:rPr dirty="0" sz="1450" spc="-484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equals </a:t>
            </a:r>
            <a:r>
              <a:rPr dirty="0" sz="1450" spc="-5">
                <a:latin typeface="Times New Roman"/>
                <a:cs typeface="Times New Roman"/>
              </a:rPr>
              <a:t>8.</a:t>
            </a:r>
            <a:endParaRPr sz="1450">
              <a:latin typeface="Times New Roman"/>
              <a:cs typeface="Times New Roman"/>
            </a:endParaRPr>
          </a:p>
          <a:p>
            <a:pPr marL="12700" marR="312420" indent="-635">
              <a:lnSpc>
                <a:spcPts val="1660"/>
              </a:lnSpc>
              <a:spcBef>
                <a:spcPts val="905"/>
              </a:spcBef>
            </a:pPr>
            <a:r>
              <a:rPr dirty="0" sz="1450" spc="-60">
                <a:latin typeface="Times New Roman"/>
                <a:cs typeface="Times New Roman"/>
              </a:rPr>
              <a:t>To </a:t>
            </a:r>
            <a:r>
              <a:rPr dirty="0" sz="1450" spc="-10">
                <a:latin typeface="Times New Roman"/>
                <a:cs typeface="Times New Roman"/>
              </a:rPr>
              <a:t>change the order in which expressions are evaluated, place parentheses around the  expressions that should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evaluated first.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can nest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set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parentheses inside  another to make sure that expressions are evaluated in the desired order; the innermost  parenthetic expression is evaluated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first.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1450" spc="-10">
                <a:latin typeface="Times New Roman"/>
                <a:cs typeface="Times New Roman"/>
              </a:rPr>
              <a:t>The following expression results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value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5:</a:t>
            </a: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605"/>
              </a:spcBef>
            </a:pPr>
            <a:r>
              <a:rPr dirty="0" sz="1050" spc="15">
                <a:latin typeface="Courier New"/>
                <a:cs typeface="Courier New"/>
              </a:rPr>
              <a:t>y = (6 + 4) /</a:t>
            </a:r>
            <a:r>
              <a:rPr dirty="0" sz="1050" spc="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2</a:t>
            </a:r>
            <a:endParaRPr sz="1050">
              <a:latin typeface="Courier New"/>
              <a:cs typeface="Courier New"/>
            </a:endParaRPr>
          </a:p>
          <a:p>
            <a:pPr marL="12700" marR="245745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The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5 is the result because </a:t>
            </a:r>
            <a:r>
              <a:rPr dirty="0" sz="1450" spc="-10">
                <a:latin typeface="Courier New"/>
                <a:cs typeface="Courier New"/>
              </a:rPr>
              <a:t>6 + 4</a:t>
            </a:r>
            <a:r>
              <a:rPr dirty="0" sz="1450" spc="-35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calculated first, and then the result, </a:t>
            </a:r>
            <a:r>
              <a:rPr dirty="0" sz="1450" spc="-5">
                <a:latin typeface="Times New Roman"/>
                <a:cs typeface="Times New Roman"/>
              </a:rPr>
              <a:t>10, </a:t>
            </a:r>
            <a:r>
              <a:rPr dirty="0" sz="1450" spc="-10">
                <a:latin typeface="Times New Roman"/>
                <a:cs typeface="Times New Roman"/>
              </a:rPr>
              <a:t>is  divided by</a:t>
            </a:r>
            <a:r>
              <a:rPr dirty="0" sz="1450" spc="-5">
                <a:latin typeface="Times New Roman"/>
                <a:cs typeface="Times New Roman"/>
              </a:rPr>
              <a:t> 2.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20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21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5" y="417184"/>
            <a:ext cx="6662420" cy="890651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194310" indent="-635">
              <a:lnSpc>
                <a:spcPts val="1660"/>
              </a:lnSpc>
              <a:spcBef>
                <a:spcPts val="210"/>
              </a:spcBef>
            </a:pPr>
            <a:r>
              <a:rPr dirty="0" sz="1450" spc="-10">
                <a:latin typeface="Times New Roman"/>
                <a:cs typeface="Times New Roman"/>
              </a:rPr>
              <a:t>Parentheses also can improve an </a:t>
            </a:r>
            <a:r>
              <a:rPr dirty="0" sz="1450" spc="-15">
                <a:latin typeface="Times New Roman"/>
                <a:cs typeface="Times New Roman"/>
              </a:rPr>
              <a:t>expression’s </a:t>
            </a:r>
            <a:r>
              <a:rPr dirty="0" sz="1450" spc="-20">
                <a:latin typeface="Times New Roman"/>
                <a:cs typeface="Times New Roman"/>
              </a:rPr>
              <a:t>readability. </a:t>
            </a:r>
            <a:r>
              <a:rPr dirty="0" sz="1450" spc="-10">
                <a:latin typeface="Times New Roman"/>
                <a:cs typeface="Times New Roman"/>
              </a:rPr>
              <a:t>If an </a:t>
            </a:r>
            <a:r>
              <a:rPr dirty="0" sz="1450" spc="-15">
                <a:latin typeface="Times New Roman"/>
                <a:cs typeface="Times New Roman"/>
              </a:rPr>
              <a:t>expression’s </a:t>
            </a:r>
            <a:r>
              <a:rPr dirty="0" sz="1450" spc="-10">
                <a:latin typeface="Times New Roman"/>
                <a:cs typeface="Times New Roman"/>
              </a:rPr>
              <a:t>precedence  </a:t>
            </a:r>
            <a:r>
              <a:rPr dirty="0" sz="1450" spc="-15">
                <a:latin typeface="Times New Roman"/>
                <a:cs typeface="Times New Roman"/>
              </a:rPr>
              <a:t>isn’t </a:t>
            </a:r>
            <a:r>
              <a:rPr dirty="0" sz="1450" spc="-10">
                <a:latin typeface="Times New Roman"/>
                <a:cs typeface="Times New Roman"/>
              </a:rPr>
              <a:t>immediately clear to </a:t>
            </a:r>
            <a:r>
              <a:rPr dirty="0" sz="1450" spc="-5">
                <a:latin typeface="Times New Roman"/>
                <a:cs typeface="Times New Roman"/>
              </a:rPr>
              <a:t>you, </a:t>
            </a:r>
            <a:r>
              <a:rPr dirty="0" sz="1450" spc="-10">
                <a:latin typeface="Times New Roman"/>
                <a:cs typeface="Times New Roman"/>
              </a:rPr>
              <a:t>adding parentheses to impose the desired precedence can  make the statement easier to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understand.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5"/>
              </a:spcBef>
            </a:pPr>
            <a:r>
              <a:rPr dirty="0" sz="1650" spc="-5" b="1">
                <a:latin typeface="Times New Roman"/>
                <a:cs typeface="Times New Roman"/>
              </a:rPr>
              <a:t>String Arithmetic</a:t>
            </a:r>
            <a:endParaRPr sz="1650">
              <a:latin typeface="Times New Roman"/>
              <a:cs typeface="Times New Roman"/>
            </a:endParaRPr>
          </a:p>
          <a:p>
            <a:pPr marL="12700" marR="104139">
              <a:lnSpc>
                <a:spcPct val="103499"/>
              </a:lnSpc>
              <a:spcBef>
                <a:spcPts val="605"/>
              </a:spcBef>
            </a:pPr>
            <a:r>
              <a:rPr dirty="0" sz="1450" spc="-10">
                <a:latin typeface="Times New Roman"/>
                <a:cs typeface="Times New Roman"/>
              </a:rPr>
              <a:t>As stated </a:t>
            </a:r>
            <a:r>
              <a:rPr dirty="0" sz="1450" spc="-15">
                <a:latin typeface="Times New Roman"/>
                <a:cs typeface="Times New Roman"/>
              </a:rPr>
              <a:t>earlier,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+</a:t>
            </a:r>
            <a:r>
              <a:rPr dirty="0" sz="1450" spc="-37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operator has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double life outside the world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mathematics. It can  concatenate two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more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strings.</a:t>
            </a:r>
            <a:endParaRPr sz="1450">
              <a:latin typeface="Times New Roman"/>
              <a:cs typeface="Times New Roman"/>
            </a:endParaRPr>
          </a:p>
          <a:p>
            <a:pPr marL="12700" marR="160020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The word “concatenate” means to link two things. For reasons unknown, it is the verb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choice in computer programming when describing the act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combining two strings,  winning </a:t>
            </a:r>
            <a:r>
              <a:rPr dirty="0" sz="1450" spc="-5">
                <a:latin typeface="Times New Roman"/>
                <a:cs typeface="Times New Roman"/>
              </a:rPr>
              <a:t>out </a:t>
            </a:r>
            <a:r>
              <a:rPr dirty="0" sz="1450" spc="-10">
                <a:latin typeface="Times New Roman"/>
                <a:cs typeface="Times New Roman"/>
              </a:rPr>
              <a:t>over paste, glue, </a:t>
            </a:r>
            <a:r>
              <a:rPr dirty="0" sz="1450" spc="-15">
                <a:latin typeface="Times New Roman"/>
                <a:cs typeface="Times New Roman"/>
              </a:rPr>
              <a:t>affix, </a:t>
            </a:r>
            <a:r>
              <a:rPr dirty="0" sz="1450" spc="-10">
                <a:latin typeface="Times New Roman"/>
                <a:cs typeface="Times New Roman"/>
              </a:rPr>
              <a:t>combine, link, smush </a:t>
            </a:r>
            <a:r>
              <a:rPr dirty="0" sz="1450" spc="-15">
                <a:latin typeface="Times New Roman"/>
                <a:cs typeface="Times New Roman"/>
              </a:rPr>
              <a:t>together,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9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conjoin.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450" spc="-10">
                <a:latin typeface="Times New Roman"/>
                <a:cs typeface="Times New Roman"/>
              </a:rPr>
              <a:t>In several examples, you have seen statements that look something like</a:t>
            </a:r>
            <a:r>
              <a:rPr dirty="0" sz="1450" spc="6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this: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50">
              <a:latin typeface="Times New Roman"/>
              <a:cs typeface="Times New Roman"/>
            </a:endParaRPr>
          </a:p>
          <a:p>
            <a:pPr marL="259079">
              <a:lnSpc>
                <a:spcPts val="1240"/>
              </a:lnSpc>
              <a:spcBef>
                <a:spcPts val="5"/>
              </a:spcBef>
            </a:pPr>
            <a:r>
              <a:rPr dirty="0" sz="1050" spc="10">
                <a:latin typeface="Courier New"/>
                <a:cs typeface="Courier New"/>
              </a:rPr>
              <a:t>String brand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20"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“Jif”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“Choosy mothers choose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“ </a:t>
            </a:r>
            <a:r>
              <a:rPr dirty="0" sz="1050" spc="15">
                <a:latin typeface="Courier New"/>
                <a:cs typeface="Courier New"/>
              </a:rPr>
              <a:t>+</a:t>
            </a:r>
            <a:r>
              <a:rPr dirty="0" sz="1050" spc="3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brand);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dirty="0" sz="1450" spc="-10">
                <a:latin typeface="Times New Roman"/>
                <a:cs typeface="Times New Roman"/>
              </a:rPr>
              <a:t>These two lines result in the display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following</a:t>
            </a:r>
            <a:r>
              <a:rPr dirty="0" sz="1450" spc="4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text:</a:t>
            </a: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605"/>
              </a:spcBef>
            </a:pPr>
            <a:r>
              <a:rPr dirty="0" sz="1050" spc="10">
                <a:latin typeface="Courier New"/>
                <a:cs typeface="Courier New"/>
              </a:rPr>
              <a:t>Choosy mothers choose</a:t>
            </a:r>
            <a:r>
              <a:rPr dirty="0" sz="1050" spc="2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Jif</a:t>
            </a:r>
            <a:endParaRPr sz="1050">
              <a:latin typeface="Courier New"/>
              <a:cs typeface="Courier New"/>
            </a:endParaRPr>
          </a:p>
          <a:p>
            <a:pPr marL="12700" marR="5080" indent="-635">
              <a:lnSpc>
                <a:spcPct val="99300"/>
              </a:lnSpc>
              <a:spcBef>
                <a:spcPts val="73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+</a:t>
            </a:r>
            <a:r>
              <a:rPr dirty="0" sz="1450" spc="-32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operator combines strings, other objects, and variables to form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single string. In the  preceding example, the literal “Choosy mothers choose” is concatenated to the value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String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object </a:t>
            </a:r>
            <a:r>
              <a:rPr dirty="0" sz="1450" spc="-10">
                <a:latin typeface="Courier New"/>
                <a:cs typeface="Courier New"/>
              </a:rPr>
              <a:t>brand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 marR="66675">
              <a:lnSpc>
                <a:spcPct val="98000"/>
              </a:lnSpc>
              <a:spcBef>
                <a:spcPts val="815"/>
              </a:spcBef>
            </a:pPr>
            <a:r>
              <a:rPr dirty="0" sz="1450" spc="-25">
                <a:latin typeface="Times New Roman"/>
                <a:cs typeface="Times New Roman"/>
              </a:rPr>
              <a:t>Working </a:t>
            </a:r>
            <a:r>
              <a:rPr dirty="0" sz="1450" spc="-10">
                <a:latin typeface="Times New Roman"/>
                <a:cs typeface="Times New Roman"/>
              </a:rPr>
              <a:t>with the concatenation operator is made easier in Java by the fact that the  operator can handle any variable type and object value as if it were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string. If any part </a:t>
            </a:r>
            <a:r>
              <a:rPr dirty="0" sz="1450" spc="-5">
                <a:latin typeface="Times New Roman"/>
                <a:cs typeface="Times New Roman"/>
              </a:rPr>
              <a:t>of  a </a:t>
            </a:r>
            <a:r>
              <a:rPr dirty="0" sz="1450" spc="-10">
                <a:latin typeface="Times New Roman"/>
                <a:cs typeface="Times New Roman"/>
              </a:rPr>
              <a:t>concatenation operation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String</a:t>
            </a:r>
            <a:r>
              <a:rPr dirty="0" sz="1450" spc="-380">
                <a:latin typeface="Courier New"/>
                <a:cs typeface="Courier New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or a </a:t>
            </a:r>
            <a:r>
              <a:rPr dirty="0" sz="1450" spc="-10">
                <a:latin typeface="Times New Roman"/>
                <a:cs typeface="Times New Roman"/>
              </a:rPr>
              <a:t>string literal, all elements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operation are  treated as if they were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strings: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.println(4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”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score and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“ </a:t>
            </a:r>
            <a:r>
              <a:rPr dirty="0" sz="1050" spc="15">
                <a:latin typeface="Courier New"/>
                <a:cs typeface="Courier New"/>
              </a:rPr>
              <a:t>+ 7 +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”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years</a:t>
            </a:r>
            <a:r>
              <a:rPr dirty="0" sz="1050" spc="45">
                <a:solidFill>
                  <a:srgbClr val="99330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ago”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  <a:p>
            <a:pPr marL="12700" marR="241300" indent="-635">
              <a:lnSpc>
                <a:spcPts val="1660"/>
              </a:lnSpc>
              <a:spcBef>
                <a:spcPts val="840"/>
              </a:spcBef>
            </a:pPr>
            <a:r>
              <a:rPr dirty="0" sz="1450" spc="-10">
                <a:latin typeface="Times New Roman"/>
                <a:cs typeface="Times New Roman"/>
              </a:rPr>
              <a:t>This produces the output text “4 score and 7 years ago”, as if the integer literals 4 and 7  were strings.</a:t>
            </a:r>
            <a:endParaRPr sz="1450">
              <a:latin typeface="Times New Roman"/>
              <a:cs typeface="Times New Roman"/>
            </a:endParaRPr>
          </a:p>
          <a:p>
            <a:pPr marL="12700" marR="427355">
              <a:lnSpc>
                <a:spcPct val="103499"/>
              </a:lnSpc>
              <a:spcBef>
                <a:spcPts val="530"/>
              </a:spcBef>
            </a:pPr>
            <a:r>
              <a:rPr dirty="0" sz="1450" spc="-10">
                <a:latin typeface="Times New Roman"/>
                <a:cs typeface="Times New Roman"/>
              </a:rPr>
              <a:t>There also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+=</a:t>
            </a:r>
            <a:r>
              <a:rPr dirty="0" sz="1450" spc="-36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shorthand operator to append something to the end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string. For  example, consider the following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expression:</a:t>
            </a: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605"/>
              </a:spcBef>
            </a:pPr>
            <a:r>
              <a:rPr dirty="0" sz="1050" spc="10">
                <a:latin typeface="Courier New"/>
                <a:cs typeface="Courier New"/>
              </a:rPr>
              <a:t>myName </a:t>
            </a:r>
            <a:r>
              <a:rPr dirty="0" sz="1050" spc="15">
                <a:latin typeface="Courier New"/>
                <a:cs typeface="Courier New"/>
              </a:rPr>
              <a:t>+=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”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Jr.”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dirty="0" sz="1450" spc="-10">
                <a:latin typeface="Times New Roman"/>
                <a:cs typeface="Times New Roman"/>
              </a:rPr>
              <a:t>This expression is equivalent to the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following:</a:t>
            </a: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605"/>
              </a:spcBef>
            </a:pPr>
            <a:r>
              <a:rPr dirty="0" sz="1050" spc="10">
                <a:latin typeface="Courier New"/>
                <a:cs typeface="Courier New"/>
              </a:rPr>
              <a:t>myName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myName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”</a:t>
            </a:r>
            <a:r>
              <a:rPr dirty="0" sz="1050" spc="20">
                <a:solidFill>
                  <a:srgbClr val="99330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Jr.”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12700" marR="476250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In this example, </a:t>
            </a:r>
            <a:r>
              <a:rPr dirty="0" sz="1450" spc="-10">
                <a:latin typeface="Courier New"/>
                <a:cs typeface="Courier New"/>
              </a:rPr>
              <a:t>+= </a:t>
            </a:r>
            <a:r>
              <a:rPr dirty="0" sz="1450" spc="-10">
                <a:latin typeface="Times New Roman"/>
                <a:cs typeface="Times New Roman"/>
              </a:rPr>
              <a:t>changes the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Courier New"/>
                <a:cs typeface="Courier New"/>
              </a:rPr>
              <a:t>myName</a:t>
            </a:r>
            <a:r>
              <a:rPr dirty="0" sz="1450" spc="-10">
                <a:latin typeface="Times New Roman"/>
                <a:cs typeface="Times New Roman"/>
              </a:rPr>
              <a:t>, which might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something like  “Robert </a:t>
            </a:r>
            <a:r>
              <a:rPr dirty="0" sz="1450" spc="-20">
                <a:latin typeface="Times New Roman"/>
                <a:cs typeface="Times New Roman"/>
              </a:rPr>
              <a:t>Downey,” </a:t>
            </a:r>
            <a:r>
              <a:rPr dirty="0" sz="1450" spc="-10">
                <a:latin typeface="Times New Roman"/>
                <a:cs typeface="Times New Roman"/>
              </a:rPr>
              <a:t>by adding </a:t>
            </a:r>
            <a:r>
              <a:rPr dirty="0" sz="1450" spc="-25">
                <a:latin typeface="Times New Roman"/>
                <a:cs typeface="Times New Roman"/>
              </a:rPr>
              <a:t>“Jr.” </a:t>
            </a:r>
            <a:r>
              <a:rPr dirty="0" sz="1450" spc="-10">
                <a:latin typeface="Times New Roman"/>
                <a:cs typeface="Times New Roman"/>
              </a:rPr>
              <a:t>at the end to form the string “Robert Downey</a:t>
            </a:r>
            <a:r>
              <a:rPr dirty="0" sz="1450" spc="160">
                <a:latin typeface="Times New Roman"/>
                <a:cs typeface="Times New Roman"/>
              </a:rPr>
              <a:t> </a:t>
            </a:r>
            <a:r>
              <a:rPr dirty="0" sz="1450" spc="-30">
                <a:latin typeface="Times New Roman"/>
                <a:cs typeface="Times New Roman"/>
              </a:rPr>
              <a:t>Jr.”</a:t>
            </a:r>
            <a:endParaRPr sz="1450">
              <a:latin typeface="Times New Roman"/>
              <a:cs typeface="Times New Roman"/>
            </a:endParaRPr>
          </a:p>
          <a:p>
            <a:pPr marL="12700" marR="115570">
              <a:lnSpc>
                <a:spcPts val="1660"/>
              </a:lnSpc>
              <a:spcBef>
                <a:spcPts val="760"/>
              </a:spcBef>
            </a:pPr>
            <a:r>
              <a:rPr dirty="0" sz="1450" spc="-60">
                <a:latin typeface="Times New Roman"/>
                <a:cs typeface="Times New Roman"/>
              </a:rPr>
              <a:t>To </a:t>
            </a:r>
            <a:r>
              <a:rPr dirty="0" sz="1450" spc="-10">
                <a:latin typeface="Times New Roman"/>
                <a:cs typeface="Times New Roman"/>
              </a:rPr>
              <a:t>summarize </a:t>
            </a:r>
            <a:r>
              <a:rPr dirty="0" sz="1450" spc="-20">
                <a:latin typeface="Times New Roman"/>
                <a:cs typeface="Times New Roman"/>
              </a:rPr>
              <a:t>today’s </a:t>
            </a:r>
            <a:r>
              <a:rPr dirty="0" sz="1450" spc="-10">
                <a:latin typeface="Times New Roman"/>
                <a:cs typeface="Times New Roman"/>
              </a:rPr>
              <a:t>material, </a:t>
            </a:r>
            <a:r>
              <a:rPr dirty="0" u="sng" sz="1450" spc="-3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Table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2.7</a:t>
            </a:r>
            <a:r>
              <a:rPr dirty="0" sz="1450" spc="-5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lists the operators you have learned about. Be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Times New Roman"/>
                <a:cs typeface="Times New Roman"/>
              </a:rPr>
              <a:t>doll and look them over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carefully.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2018-11-14T18:27:05Z</dcterms:created>
  <dcterms:modified xsi:type="dcterms:W3CDTF">2018-11-14T18:27:05Z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2018-11-14T00:00:00Z</vt:filetime>
  </property>
</Properties>
</file>